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media/image-2-2.svg" ContentType="image/svg+xml"/>
  <Override PartName="/ppt/media/image-2-4.svg" ContentType="image/svg+xml"/>
  <Override PartName="/ppt/media/image-8-2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embeddedFontLst>
    <p:embeddedFont>
      <p:font typeface="WenYuan Sans SC"/>
      <p:regular r:id="rId201314"/>
      <p:bold r:id="rId201315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201314" Type="http://schemas.openxmlformats.org/officeDocument/2006/relationships/font" Target="fonts/201314.fntdata"/><Relationship Id="rId201315" Type="http://schemas.openxmlformats.org/officeDocument/2006/relationships/font" Target="fonts/201315.fntdata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svg"/><Relationship Id="rId3" Type="http://schemas.openxmlformats.org/officeDocument/2006/relationships/image" Target="../media/image-2-3.png"/><Relationship Id="rId4" Type="http://schemas.openxmlformats.org/officeDocument/2006/relationships/image" Target="../media/image-2-4.sv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sv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ln/>
        </p:spPr>
      </p:sp>
      <p:sp>
        <p:nvSpPr>
          <p:cNvPr id="3" name="Shape 1"/>
          <p:cNvSpPr/>
          <p:nvPr/>
        </p:nvSpPr>
        <p:spPr>
          <a:xfrm>
            <a:off x="214313" y="317897"/>
            <a:ext cx="228600" cy="21431"/>
          </a:xfrm>
          <a:prstGeom prst="rect">
            <a:avLst/>
          </a:prstGeom>
          <a:solidFill>
            <a:srgbClr val="D33941"/>
          </a:solidFill>
          <a:ln/>
        </p:spPr>
      </p:sp>
      <p:sp>
        <p:nvSpPr>
          <p:cNvPr id="4" name="Shape 2"/>
          <p:cNvSpPr/>
          <p:nvPr/>
        </p:nvSpPr>
        <p:spPr>
          <a:xfrm>
            <a:off x="214313" y="1019435"/>
            <a:ext cx="42863" cy="400050"/>
          </a:xfrm>
          <a:prstGeom prst="rect">
            <a:avLst/>
          </a:prstGeom>
          <a:solidFill>
            <a:srgbClr val="D33941"/>
          </a:solidFill>
          <a:ln/>
        </p:spPr>
      </p:sp>
      <p:sp>
        <p:nvSpPr>
          <p:cNvPr id="5" name="Shape 3"/>
          <p:cNvSpPr/>
          <p:nvPr/>
        </p:nvSpPr>
        <p:spPr>
          <a:xfrm>
            <a:off x="215485" y="3095253"/>
            <a:ext cx="2807494" cy="1028700"/>
          </a:xfrm>
          <a:prstGeom prst="rect">
            <a:avLst/>
          </a:prstGeom>
          <a:solidFill>
            <a:srgbClr val="FFFFFF"/>
          </a:solidFill>
          <a:ln w="6191">
            <a:solidFill>
              <a:srgbClr val="DDDDD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168197" y="3095253"/>
            <a:ext cx="2807494" cy="1028700"/>
          </a:xfrm>
          <a:prstGeom prst="rect">
            <a:avLst/>
          </a:prstGeom>
          <a:solidFill>
            <a:srgbClr val="FFFFFF"/>
          </a:solidFill>
          <a:ln w="6191">
            <a:solidFill>
              <a:srgbClr val="DDDDDD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120910" y="3095253"/>
            <a:ext cx="2807494" cy="1028700"/>
          </a:xfrm>
          <a:prstGeom prst="rect">
            <a:avLst/>
          </a:prstGeom>
          <a:solidFill>
            <a:srgbClr val="FFFFFF"/>
          </a:solidFill>
          <a:ln w="6191">
            <a:solidFill>
              <a:srgbClr val="DDDDD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27242" y="257175"/>
            <a:ext cx="485775" cy="142875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l" indent="0" marL="0">
              <a:buNone/>
            </a:pPr>
            <a:r>
              <a:rPr lang="en-US" sz="700" b="1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项目汇报</a:t>
            </a:r>
            <a:endParaRPr lang="en-US" sz="700" dirty="0"/>
          </a:p>
        </p:txBody>
      </p:sp>
      <p:sp>
        <p:nvSpPr>
          <p:cNvPr id="9" name="Text 7"/>
          <p:cNvSpPr/>
          <p:nvPr/>
        </p:nvSpPr>
        <p:spPr>
          <a:xfrm>
            <a:off x="7293657" y="267891"/>
            <a:ext cx="1635919" cy="121444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BUSINESS INSIGHT · 战略与运营</a:t>
            </a:r>
            <a:endParaRPr lang="en-US" sz="700" dirty="0"/>
          </a:p>
        </p:txBody>
      </p:sp>
      <p:sp>
        <p:nvSpPr>
          <p:cNvPr id="10" name="Text 8"/>
          <p:cNvSpPr/>
          <p:nvPr/>
        </p:nvSpPr>
        <p:spPr>
          <a:xfrm>
            <a:off x="372312" y="1048010"/>
            <a:ext cx="2971800" cy="164306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PROJECT REPORT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372312" y="1239106"/>
            <a:ext cx="2971800" cy="150019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战略目标 · 关键交付 · 商业价值 · 投入产出 · 风险矩阵 · 下阶段航向</a:t>
            </a:r>
            <a:endParaRPr lang="en-US" sz="700" dirty="0"/>
          </a:p>
        </p:txBody>
      </p:sp>
      <p:sp>
        <p:nvSpPr>
          <p:cNvPr id="12" name="Text 10"/>
          <p:cNvSpPr/>
          <p:nvPr/>
        </p:nvSpPr>
        <p:spPr>
          <a:xfrm>
            <a:off x="214313" y="1560909"/>
            <a:ext cx="8715375" cy="528638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项目汇报</a:t>
            </a:r>
            <a:endParaRPr lang="en-US" sz="3600" dirty="0"/>
          </a:p>
        </p:txBody>
      </p:sp>
      <p:sp>
        <p:nvSpPr>
          <p:cNvPr id="13" name="Text 11"/>
          <p:cNvSpPr/>
          <p:nvPr/>
        </p:nvSpPr>
        <p:spPr>
          <a:xfrm>
            <a:off x="214313" y="2203791"/>
            <a:ext cx="9238298" cy="357187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锚定战略目标，</a:t>
            </a:r>
            <a:pPr algn="l" indent="0" marL="0">
              <a:buNone/>
            </a:pPr>
            <a:r>
              <a:rPr lang="en-US" sz="2300" b="1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兑现商业承诺</a:t>
            </a:r>
            <a:endParaRPr lang="en-US" sz="2300" dirty="0"/>
          </a:p>
        </p:txBody>
      </p:sp>
      <p:sp>
        <p:nvSpPr>
          <p:cNvPr id="14" name="Text 12"/>
          <p:cNvSpPr/>
          <p:nvPr/>
        </p:nvSpPr>
        <p:spPr>
          <a:xfrm>
            <a:off x="214313" y="2675223"/>
            <a:ext cx="9238298" cy="221456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数据来源：</a:t>
            </a:r>
            <a:pPr algn="l" indent="0" marL="0">
              <a:buNone/>
            </a:pPr>
            <a:r>
              <a:rPr lang="en-US" sz="1000" b="1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项目里程碑管理系统</a:t>
            </a:r>
            <a:pPr algn="l" indent="0" marL="0">
              <a:buNone/>
            </a:pPr>
            <a:r>
              <a:rPr lang="en-US" sz="1000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、</a:t>
            </a:r>
            <a:pPr algn="l" indent="0" marL="0">
              <a:buNone/>
            </a:pPr>
            <a:r>
              <a:rPr lang="en-US" sz="1000" b="1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财务核算平台</a:t>
            </a:r>
            <a:pPr algn="l" indent="0" marL="0">
              <a:buNone/>
            </a:pPr>
            <a:r>
              <a:rPr lang="en-US" sz="1000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、</a:t>
            </a:r>
            <a:pPr algn="l" indent="0" marL="0">
              <a:buNone/>
            </a:pPr>
            <a:r>
              <a:rPr lang="en-US" sz="1000" b="1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风险评估数据库</a:t>
            </a:r>
            <a:pPr algn="l" indent="0" marL="0">
              <a:buNone/>
            </a:pPr>
            <a:r>
              <a:rPr lang="en-US" sz="1000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等内部系统数据（截至2024年Q3）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363103" y="3216697"/>
            <a:ext cx="414338" cy="34290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92</a:t>
            </a:r>
            <a:endParaRPr lang="en-US" sz="2700" dirty="0"/>
          </a:p>
        </p:txBody>
      </p:sp>
      <p:sp>
        <p:nvSpPr>
          <p:cNvPr id="16" name="Text 14"/>
          <p:cNvSpPr/>
          <p:nvPr/>
        </p:nvSpPr>
        <p:spPr>
          <a:xfrm>
            <a:off x="833531" y="3338140"/>
            <a:ext cx="164306" cy="257175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%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65503" y="3652465"/>
            <a:ext cx="2507456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整体进度达成率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365503" y="3852490"/>
            <a:ext cx="2507456" cy="150019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核心里程碑全面达成预期</a:t>
            </a:r>
            <a:endParaRPr lang="en-US" sz="700" dirty="0"/>
          </a:p>
        </p:txBody>
      </p:sp>
      <p:sp>
        <p:nvSpPr>
          <p:cNvPr id="19" name="Text 17"/>
          <p:cNvSpPr/>
          <p:nvPr/>
        </p:nvSpPr>
        <p:spPr>
          <a:xfrm>
            <a:off x="3316263" y="3216697"/>
            <a:ext cx="571500" cy="34290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156</a:t>
            </a:r>
            <a:endParaRPr lang="en-US" sz="2700" dirty="0"/>
          </a:p>
        </p:txBody>
      </p:sp>
      <p:sp>
        <p:nvSpPr>
          <p:cNvPr id="20" name="Text 18"/>
          <p:cNvSpPr/>
          <p:nvPr/>
        </p:nvSpPr>
        <p:spPr>
          <a:xfrm>
            <a:off x="3944299" y="3338140"/>
            <a:ext cx="164306" cy="257175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%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3318216" y="3652465"/>
            <a:ext cx="2507456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静态投资回报率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3318216" y="3852490"/>
            <a:ext cx="2507456" cy="150019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ROI印证项目长期财务价值</a:t>
            </a:r>
            <a:endParaRPr lang="en-US" sz="700" dirty="0"/>
          </a:p>
        </p:txBody>
      </p:sp>
      <p:sp>
        <p:nvSpPr>
          <p:cNvPr id="23" name="Text 21"/>
          <p:cNvSpPr/>
          <p:nvPr/>
        </p:nvSpPr>
        <p:spPr>
          <a:xfrm>
            <a:off x="6270929" y="3216697"/>
            <a:ext cx="592931" cy="34290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100</a:t>
            </a:r>
            <a:endParaRPr lang="en-US" sz="2700" dirty="0"/>
          </a:p>
        </p:txBody>
      </p:sp>
      <p:sp>
        <p:nvSpPr>
          <p:cNvPr id="24" name="Text 22"/>
          <p:cNvSpPr/>
          <p:nvPr/>
        </p:nvSpPr>
        <p:spPr>
          <a:xfrm>
            <a:off x="6922350" y="3338140"/>
            <a:ext cx="164306" cy="257175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%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270929" y="3652465"/>
            <a:ext cx="2507456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风险预案覆盖率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6270929" y="3852490"/>
            <a:ext cx="2507456" cy="150019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MECE矩阵穷尽识别并有效应对</a:t>
            </a:r>
            <a:endParaRPr lang="en-US" sz="700" dirty="0"/>
          </a:p>
        </p:txBody>
      </p:sp>
      <p:sp>
        <p:nvSpPr>
          <p:cNvPr id="27" name="Text 25"/>
          <p:cNvSpPr/>
          <p:nvPr/>
        </p:nvSpPr>
        <p:spPr>
          <a:xfrm>
            <a:off x="214312" y="4743450"/>
            <a:ext cx="1021556" cy="142875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汇报人：项目管理办公室</a:t>
            </a:r>
            <a:endParaRPr lang="en-US" sz="700" dirty="0"/>
          </a:p>
        </p:txBody>
      </p:sp>
      <p:sp>
        <p:nvSpPr>
          <p:cNvPr id="28" name="Text 26"/>
          <p:cNvSpPr/>
          <p:nvPr/>
        </p:nvSpPr>
        <p:spPr>
          <a:xfrm>
            <a:off x="1464413" y="4743450"/>
            <a:ext cx="950119" cy="142875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汇报日期：2024年10月</a:t>
            </a:r>
            <a:endParaRPr lang="en-US" sz="700" dirty="0"/>
          </a:p>
        </p:txBody>
      </p:sp>
      <p:sp>
        <p:nvSpPr>
          <p:cNvPr id="29" name="Text 27"/>
          <p:cNvSpPr/>
          <p:nvPr/>
        </p:nvSpPr>
        <p:spPr>
          <a:xfrm>
            <a:off x="7992573" y="4750594"/>
            <a:ext cx="935831" cy="128588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内部机密 · 仅供高管审阅</a:t>
            </a:r>
            <a:endParaRPr lang="en-US" sz="700" dirty="0"/>
          </a:p>
        </p:txBody>
      </p:sp>
      <p:sp>
        <p:nvSpPr>
          <p:cNvPr id="65535" name="wm:hwcld:2026-08-14T09:41:30:f30de1e4"/>
          <p:cNvSpPr/>
          <p:nvPr/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</p:sp>
      <p:sp>
        <p:nvSpPr>
          <p:cNvPr id="65536" name="TextBox 65535"/>
          <p:cNvSpPr txBox="1"/>
          <p:nvPr/>
        </p:nvSpPr>
        <p:spPr>
          <a:xfrm>
            <a:off x="7955280" y="4743450"/>
            <a:ext cx="1097280" cy="308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>
                <a:solidFill>
                  <a:srgbClr val="808080"/>
                </a:solidFill>
              </a:defRPr>
            </a:pPr>
            <a:r>
              <a:t>AI生成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ln/>
        </p:spPr>
      </p:sp>
      <p:sp>
        <p:nvSpPr>
          <p:cNvPr id="3" name="Shape 1"/>
          <p:cNvSpPr/>
          <p:nvPr/>
        </p:nvSpPr>
        <p:spPr>
          <a:xfrm>
            <a:off x="214313" y="1091208"/>
            <a:ext cx="2093119" cy="1114425"/>
          </a:xfrm>
          <a:prstGeom prst="rect">
            <a:avLst/>
          </a:prstGeom>
          <a:solidFill>
            <a:srgbClr val="FFFFFF"/>
          </a:solidFill>
          <a:ln w="6191">
            <a:solidFill>
              <a:srgbClr val="DDDDDD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421731" y="1091208"/>
            <a:ext cx="2093119" cy="1114425"/>
          </a:xfrm>
          <a:prstGeom prst="rect">
            <a:avLst/>
          </a:prstGeom>
          <a:solidFill>
            <a:srgbClr val="FFFFFF"/>
          </a:solidFill>
          <a:ln w="6191">
            <a:solidFill>
              <a:srgbClr val="DDDDDD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629150" y="1091208"/>
            <a:ext cx="2093119" cy="1114425"/>
          </a:xfrm>
          <a:prstGeom prst="rect">
            <a:avLst/>
          </a:prstGeom>
          <a:solidFill>
            <a:srgbClr val="FFFFFF"/>
          </a:solidFill>
          <a:ln w="6191">
            <a:solidFill>
              <a:srgbClr val="DDDDD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36569" y="1091208"/>
            <a:ext cx="2093119" cy="1114425"/>
          </a:xfrm>
          <a:prstGeom prst="rect">
            <a:avLst/>
          </a:prstGeom>
          <a:solidFill>
            <a:srgbClr val="FFFFFF"/>
          </a:solidFill>
          <a:ln w="6191">
            <a:solidFill>
              <a:srgbClr val="DDDDDD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12861" y="2320826"/>
            <a:ext cx="5186363" cy="2250281"/>
          </a:xfrm>
          <a:prstGeom prst="rect">
            <a:avLst/>
          </a:prstGeom>
          <a:solidFill>
            <a:srgbClr val="FFFFFF"/>
          </a:solidFill>
          <a:ln w="6191">
            <a:solidFill>
              <a:srgbClr val="DDDDDD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29307" y="4173736"/>
            <a:ext cx="3978462" cy="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29307" y="3930848"/>
            <a:ext cx="3978462" cy="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029307" y="3680817"/>
            <a:ext cx="3978462" cy="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029307" y="3430786"/>
            <a:ext cx="3978462" cy="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29307" y="3187898"/>
            <a:ext cx="3978462" cy="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29307" y="2937867"/>
            <a:ext cx="3978462" cy="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029307" y="4173736"/>
            <a:ext cx="3978462" cy="0"/>
          </a:xfrm>
          <a:prstGeom prst="line">
            <a:avLst/>
          </a:prstGeom>
          <a:noFill/>
          <a:ln w="6350">
            <a:solidFill>
              <a:srgbClr val="6E7079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696641" y="4173307"/>
            <a:ext cx="0" cy="35719"/>
          </a:xfrm>
          <a:prstGeom prst="line">
            <a:avLst/>
          </a:prstGeom>
          <a:noFill/>
          <a:ln w="6350">
            <a:solidFill>
              <a:srgbClr val="6E7079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018234" y="4173307"/>
            <a:ext cx="0" cy="35719"/>
          </a:xfrm>
          <a:prstGeom prst="line">
            <a:avLst/>
          </a:prstGeom>
          <a:noFill/>
          <a:ln w="6350">
            <a:solidFill>
              <a:srgbClr val="6E7079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346972" y="4173307"/>
            <a:ext cx="0" cy="35719"/>
          </a:xfrm>
          <a:prstGeom prst="line">
            <a:avLst/>
          </a:prstGeom>
          <a:noFill/>
          <a:ln w="6350">
            <a:solidFill>
              <a:srgbClr val="6E707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89240" y="4113300"/>
            <a:ext cx="482917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0%</a:t>
            </a:r>
            <a:endParaRPr lang="en-US" sz="788" dirty="0"/>
          </a:p>
        </p:txBody>
      </p:sp>
      <p:sp>
        <p:nvSpPr>
          <p:cNvPr id="19" name="Text 17"/>
          <p:cNvSpPr/>
          <p:nvPr/>
        </p:nvSpPr>
        <p:spPr>
          <a:xfrm>
            <a:off x="339221" y="3865669"/>
            <a:ext cx="632936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20%</a:t>
            </a:r>
            <a:endParaRPr lang="en-US" sz="788" dirty="0"/>
          </a:p>
        </p:txBody>
      </p:sp>
      <p:sp>
        <p:nvSpPr>
          <p:cNvPr id="20" name="Text 18"/>
          <p:cNvSpPr/>
          <p:nvPr/>
        </p:nvSpPr>
        <p:spPr>
          <a:xfrm>
            <a:off x="339221" y="3618038"/>
            <a:ext cx="632936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40%</a:t>
            </a:r>
            <a:endParaRPr lang="en-US" sz="788" dirty="0"/>
          </a:p>
        </p:txBody>
      </p:sp>
      <p:sp>
        <p:nvSpPr>
          <p:cNvPr id="21" name="Text 19"/>
          <p:cNvSpPr/>
          <p:nvPr/>
        </p:nvSpPr>
        <p:spPr>
          <a:xfrm>
            <a:off x="339221" y="3370407"/>
            <a:ext cx="632936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60%</a:t>
            </a:r>
            <a:endParaRPr lang="en-US" sz="788" dirty="0"/>
          </a:p>
        </p:txBody>
      </p:sp>
      <p:sp>
        <p:nvSpPr>
          <p:cNvPr id="22" name="Text 20"/>
          <p:cNvSpPr/>
          <p:nvPr/>
        </p:nvSpPr>
        <p:spPr>
          <a:xfrm>
            <a:off x="339221" y="3122776"/>
            <a:ext cx="632936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80%</a:t>
            </a:r>
            <a:endParaRPr lang="en-US" sz="788" dirty="0"/>
          </a:p>
        </p:txBody>
      </p:sp>
      <p:sp>
        <p:nvSpPr>
          <p:cNvPr id="23" name="Text 21"/>
          <p:cNvSpPr/>
          <p:nvPr/>
        </p:nvSpPr>
        <p:spPr>
          <a:xfrm>
            <a:off x="189202" y="2875145"/>
            <a:ext cx="782955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100%</a:t>
            </a:r>
            <a:endParaRPr lang="en-US" sz="788" dirty="0"/>
          </a:p>
        </p:txBody>
      </p:sp>
      <p:sp>
        <p:nvSpPr>
          <p:cNvPr id="24" name="Text 22"/>
          <p:cNvSpPr/>
          <p:nvPr/>
        </p:nvSpPr>
        <p:spPr>
          <a:xfrm>
            <a:off x="1075878" y="4220456"/>
            <a:ext cx="1233011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2026-Q1</a:t>
            </a:r>
            <a:endParaRPr lang="en-US" sz="788" dirty="0"/>
          </a:p>
        </p:txBody>
      </p:sp>
      <p:sp>
        <p:nvSpPr>
          <p:cNvPr id="25" name="Text 23"/>
          <p:cNvSpPr/>
          <p:nvPr/>
        </p:nvSpPr>
        <p:spPr>
          <a:xfrm>
            <a:off x="2402032" y="4220456"/>
            <a:ext cx="1233011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2026-Q2</a:t>
            </a:r>
            <a:endParaRPr lang="en-US" sz="788" dirty="0"/>
          </a:p>
        </p:txBody>
      </p:sp>
      <p:sp>
        <p:nvSpPr>
          <p:cNvPr id="26" name="Text 24"/>
          <p:cNvSpPr/>
          <p:nvPr/>
        </p:nvSpPr>
        <p:spPr>
          <a:xfrm>
            <a:off x="3728186" y="4220456"/>
            <a:ext cx="1233011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2026-Q3</a:t>
            </a:r>
            <a:endParaRPr lang="en-US" sz="788" dirty="0"/>
          </a:p>
        </p:txBody>
      </p:sp>
      <p:sp>
        <p:nvSpPr>
          <p:cNvPr id="27" name="Shape 25"/>
          <p:cNvSpPr/>
          <p:nvPr/>
        </p:nvSpPr>
        <p:spPr>
          <a:xfrm>
            <a:off x="1493461" y="3863769"/>
            <a:ext cx="397846" cy="309539"/>
          </a:xfrm>
          <a:custGeom>
            <a:avLst/>
            <a:gdLst/>
            <a:ahLst/>
            <a:cxnLst/>
            <a:rect l="l" t="t" r="r" b="b"/>
            <a:pathLst>
              <a:path w="397846" h="309539">
                <a:moveTo>
                  <a:pt x="0" y="309539"/>
                </a:moveTo>
                <a:lnTo>
                  <a:pt x="397846" y="309539"/>
                </a:lnTo>
                <a:lnTo>
                  <a:pt x="397846" y="0"/>
                </a:lnTo>
                <a:lnTo>
                  <a:pt x="0" y="0"/>
                </a:lnTo>
                <a:close/>
              </a:path>
            </a:pathLst>
          </a:custGeom>
          <a:solidFill>
            <a:srgbClr val="D33941"/>
          </a:solidFill>
          <a:ln/>
        </p:spPr>
      </p:sp>
      <p:sp>
        <p:nvSpPr>
          <p:cNvPr id="28" name="Shape 26"/>
          <p:cNvSpPr/>
          <p:nvPr/>
        </p:nvSpPr>
        <p:spPr>
          <a:xfrm>
            <a:off x="2819615" y="3455178"/>
            <a:ext cx="397846" cy="718130"/>
          </a:xfrm>
          <a:custGeom>
            <a:avLst/>
            <a:gdLst/>
            <a:ahLst/>
            <a:cxnLst/>
            <a:rect l="l" t="t" r="r" b="b"/>
            <a:pathLst>
              <a:path w="397846" h="718130">
                <a:moveTo>
                  <a:pt x="0" y="718130"/>
                </a:moveTo>
                <a:lnTo>
                  <a:pt x="397846" y="718130"/>
                </a:lnTo>
                <a:lnTo>
                  <a:pt x="397846" y="0"/>
                </a:lnTo>
                <a:lnTo>
                  <a:pt x="0" y="0"/>
                </a:lnTo>
                <a:close/>
              </a:path>
            </a:pathLst>
          </a:custGeom>
          <a:solidFill>
            <a:srgbClr val="D33941"/>
          </a:solidFill>
          <a:ln/>
        </p:spPr>
      </p:sp>
      <p:sp>
        <p:nvSpPr>
          <p:cNvPr id="29" name="Shape 27"/>
          <p:cNvSpPr/>
          <p:nvPr/>
        </p:nvSpPr>
        <p:spPr>
          <a:xfrm>
            <a:off x="4145769" y="3034205"/>
            <a:ext cx="397846" cy="1139102"/>
          </a:xfrm>
          <a:custGeom>
            <a:avLst/>
            <a:gdLst/>
            <a:ahLst/>
            <a:cxnLst/>
            <a:rect l="l" t="t" r="r" b="b"/>
            <a:pathLst>
              <a:path w="397846" h="1139102">
                <a:moveTo>
                  <a:pt x="0" y="1139102"/>
                </a:moveTo>
                <a:lnTo>
                  <a:pt x="397846" y="1139102"/>
                </a:lnTo>
                <a:lnTo>
                  <a:pt x="397846" y="0"/>
                </a:lnTo>
                <a:lnTo>
                  <a:pt x="0" y="0"/>
                </a:lnTo>
                <a:close/>
              </a:path>
            </a:pathLst>
          </a:custGeom>
          <a:solidFill>
            <a:srgbClr val="D33941"/>
          </a:solidFill>
          <a:ln/>
        </p:spPr>
      </p:sp>
      <p:sp>
        <p:nvSpPr>
          <p:cNvPr id="30" name="Text 28"/>
          <p:cNvSpPr/>
          <p:nvPr/>
        </p:nvSpPr>
        <p:spPr>
          <a:xfrm>
            <a:off x="1375916" y="3725180"/>
            <a:ext cx="632936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25%</a:t>
            </a:r>
            <a:endParaRPr lang="en-US" sz="788" dirty="0"/>
          </a:p>
        </p:txBody>
      </p:sp>
      <p:sp>
        <p:nvSpPr>
          <p:cNvPr id="31" name="Text 29"/>
          <p:cNvSpPr/>
          <p:nvPr/>
        </p:nvSpPr>
        <p:spPr>
          <a:xfrm>
            <a:off x="2702070" y="3316589"/>
            <a:ext cx="632936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58%</a:t>
            </a:r>
            <a:endParaRPr lang="en-US" sz="788" dirty="0"/>
          </a:p>
        </p:txBody>
      </p:sp>
      <p:sp>
        <p:nvSpPr>
          <p:cNvPr id="32" name="Text 30"/>
          <p:cNvSpPr/>
          <p:nvPr/>
        </p:nvSpPr>
        <p:spPr>
          <a:xfrm>
            <a:off x="4028223" y="2895616"/>
            <a:ext cx="632936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92%</a:t>
            </a:r>
            <a:endParaRPr lang="en-US" sz="788" dirty="0"/>
          </a:p>
        </p:txBody>
      </p:sp>
      <p:sp>
        <p:nvSpPr>
          <p:cNvPr id="33" name="Shape 31"/>
          <p:cNvSpPr/>
          <p:nvPr/>
        </p:nvSpPr>
        <p:spPr>
          <a:xfrm>
            <a:off x="1692384" y="2953725"/>
            <a:ext cx="2652308" cy="43335"/>
          </a:xfrm>
          <a:custGeom>
            <a:avLst/>
            <a:gdLst/>
            <a:ahLst/>
            <a:cxnLst/>
            <a:rect l="l" t="t" r="r" b="b"/>
            <a:pathLst>
              <a:path w="2652308" h="43335">
                <a:moveTo>
                  <a:pt x="0" y="43335"/>
                </a:moveTo>
                <a:lnTo>
                  <a:pt x="1326154" y="16096"/>
                </a:lnTo>
                <a:lnTo>
                  <a:pt x="2652308" y="0"/>
                </a:lnTo>
              </a:path>
            </a:pathLst>
          </a:custGeom>
          <a:noFill/>
          <a:ln w="12700">
            <a:solidFill>
              <a:srgbClr val="30B5C5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663809" y="2968485"/>
            <a:ext cx="57150" cy="57150"/>
          </a:xfrm>
          <a:prstGeom prst="ellipse">
            <a:avLst/>
          </a:prstGeom>
          <a:solidFill>
            <a:srgbClr val="30B5C5"/>
          </a:solidFill>
          <a:ln/>
        </p:spPr>
      </p:sp>
      <p:sp>
        <p:nvSpPr>
          <p:cNvPr id="35" name="Shape 33"/>
          <p:cNvSpPr/>
          <p:nvPr/>
        </p:nvSpPr>
        <p:spPr>
          <a:xfrm>
            <a:off x="2989963" y="2941246"/>
            <a:ext cx="57150" cy="57150"/>
          </a:xfrm>
          <a:prstGeom prst="ellipse">
            <a:avLst/>
          </a:prstGeom>
          <a:solidFill>
            <a:srgbClr val="30B5C5"/>
          </a:solidFill>
          <a:ln/>
        </p:spPr>
      </p:sp>
      <p:sp>
        <p:nvSpPr>
          <p:cNvPr id="36" name="Shape 34"/>
          <p:cNvSpPr/>
          <p:nvPr/>
        </p:nvSpPr>
        <p:spPr>
          <a:xfrm>
            <a:off x="4316117" y="2925150"/>
            <a:ext cx="57150" cy="57150"/>
          </a:xfrm>
          <a:prstGeom prst="ellipse">
            <a:avLst/>
          </a:prstGeom>
          <a:solidFill>
            <a:srgbClr val="30B5C5"/>
          </a:solidFill>
          <a:ln/>
        </p:spPr>
      </p:sp>
      <p:sp>
        <p:nvSpPr>
          <p:cNvPr id="37" name="Text 35"/>
          <p:cNvSpPr/>
          <p:nvPr/>
        </p:nvSpPr>
        <p:spPr>
          <a:xfrm>
            <a:off x="1375916" y="2829897"/>
            <a:ext cx="632936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95%</a:t>
            </a:r>
            <a:endParaRPr lang="en-US" sz="788" dirty="0"/>
          </a:p>
        </p:txBody>
      </p:sp>
      <p:sp>
        <p:nvSpPr>
          <p:cNvPr id="38" name="Text 36"/>
          <p:cNvSpPr/>
          <p:nvPr/>
        </p:nvSpPr>
        <p:spPr>
          <a:xfrm>
            <a:off x="2552051" y="2802657"/>
            <a:ext cx="932974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97.2%</a:t>
            </a:r>
            <a:endParaRPr lang="en-US" sz="788" dirty="0"/>
          </a:p>
        </p:txBody>
      </p:sp>
      <p:sp>
        <p:nvSpPr>
          <p:cNvPr id="39" name="Text 37"/>
          <p:cNvSpPr/>
          <p:nvPr/>
        </p:nvSpPr>
        <p:spPr>
          <a:xfrm>
            <a:off x="3878205" y="2786561"/>
            <a:ext cx="932974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98.5%</a:t>
            </a:r>
            <a:endParaRPr lang="en-US" sz="788" dirty="0"/>
          </a:p>
        </p:txBody>
      </p:sp>
      <p:sp>
        <p:nvSpPr>
          <p:cNvPr id="40" name="Shape 38"/>
          <p:cNvSpPr/>
          <p:nvPr/>
        </p:nvSpPr>
        <p:spPr>
          <a:xfrm>
            <a:off x="1918097" y="2677120"/>
            <a:ext cx="1778794" cy="171450"/>
          </a:xfrm>
          <a:custGeom>
            <a:avLst/>
            <a:gdLst/>
            <a:ahLst/>
            <a:cxnLst/>
            <a:rect l="l" t="t" r="r" b="b"/>
            <a:pathLst>
              <a:path w="1778794" h="171450">
                <a:moveTo>
                  <a:pt x="0" y="0"/>
                </a:moveTo>
                <a:lnTo>
                  <a:pt x="1778794" y="0"/>
                </a:lnTo>
                <a:lnTo>
                  <a:pt x="1778794" y="171450"/>
                </a:lnTo>
                <a:lnTo>
                  <a:pt x="0" y="171450"/>
                </a:lnTo>
                <a:close/>
              </a:path>
            </a:pathLst>
          </a:custGeom>
          <a:noFill/>
          <a:ln/>
        </p:spPr>
      </p:sp>
      <p:sp>
        <p:nvSpPr>
          <p:cNvPr id="41" name="Shape 39"/>
          <p:cNvSpPr/>
          <p:nvPr/>
        </p:nvSpPr>
        <p:spPr>
          <a:xfrm>
            <a:off x="1953816" y="2712839"/>
            <a:ext cx="178594" cy="100013"/>
          </a:xfrm>
          <a:custGeom>
            <a:avLst/>
            <a:gdLst/>
            <a:ahLst/>
            <a:cxnLst/>
            <a:rect l="l" t="t" r="r" b="b"/>
            <a:pathLst>
              <a:path w="178594" h="100013">
                <a:moveTo>
                  <a:pt x="25003" y="0"/>
                </a:moveTo>
                <a:lnTo>
                  <a:pt x="153591" y="0"/>
                </a:lnTo>
                <a:lnTo>
                  <a:pt x="154817" y="30"/>
                </a:lnTo>
                <a:lnTo>
                  <a:pt x="156041" y="120"/>
                </a:lnTo>
                <a:lnTo>
                  <a:pt x="157259" y="271"/>
                </a:lnTo>
                <a:lnTo>
                  <a:pt x="158468" y="480"/>
                </a:lnTo>
                <a:lnTo>
                  <a:pt x="159666" y="749"/>
                </a:lnTo>
                <a:lnTo>
                  <a:pt x="160849" y="1077"/>
                </a:lnTo>
                <a:lnTo>
                  <a:pt x="162014" y="1462"/>
                </a:lnTo>
                <a:lnTo>
                  <a:pt x="163159" y="1903"/>
                </a:lnTo>
                <a:lnTo>
                  <a:pt x="164281" y="2401"/>
                </a:lnTo>
                <a:lnTo>
                  <a:pt x="165377" y="2952"/>
                </a:lnTo>
                <a:lnTo>
                  <a:pt x="166445" y="3557"/>
                </a:lnTo>
                <a:lnTo>
                  <a:pt x="167482" y="4214"/>
                </a:lnTo>
                <a:lnTo>
                  <a:pt x="168485" y="4920"/>
                </a:lnTo>
                <a:lnTo>
                  <a:pt x="169452" y="5675"/>
                </a:lnTo>
                <a:lnTo>
                  <a:pt x="170382" y="6477"/>
                </a:lnTo>
                <a:lnTo>
                  <a:pt x="171271" y="7323"/>
                </a:lnTo>
                <a:lnTo>
                  <a:pt x="172117" y="8212"/>
                </a:lnTo>
                <a:lnTo>
                  <a:pt x="172918" y="9141"/>
                </a:lnTo>
                <a:lnTo>
                  <a:pt x="173673" y="10109"/>
                </a:lnTo>
                <a:lnTo>
                  <a:pt x="174380" y="11112"/>
                </a:lnTo>
                <a:lnTo>
                  <a:pt x="175037" y="12149"/>
                </a:lnTo>
                <a:lnTo>
                  <a:pt x="175641" y="13217"/>
                </a:lnTo>
                <a:lnTo>
                  <a:pt x="176193" y="14313"/>
                </a:lnTo>
                <a:lnTo>
                  <a:pt x="176691" y="15435"/>
                </a:lnTo>
                <a:lnTo>
                  <a:pt x="177132" y="16580"/>
                </a:lnTo>
                <a:lnTo>
                  <a:pt x="177517" y="17745"/>
                </a:lnTo>
                <a:lnTo>
                  <a:pt x="177844" y="18928"/>
                </a:lnTo>
                <a:lnTo>
                  <a:pt x="178113" y="20125"/>
                </a:lnTo>
                <a:lnTo>
                  <a:pt x="178323" y="21334"/>
                </a:lnTo>
                <a:lnTo>
                  <a:pt x="178473" y="22552"/>
                </a:lnTo>
                <a:lnTo>
                  <a:pt x="178564" y="23776"/>
                </a:lnTo>
                <a:lnTo>
                  <a:pt x="178594" y="25003"/>
                </a:lnTo>
                <a:lnTo>
                  <a:pt x="178594" y="75009"/>
                </a:lnTo>
                <a:lnTo>
                  <a:pt x="178564" y="76236"/>
                </a:lnTo>
                <a:lnTo>
                  <a:pt x="178473" y="77460"/>
                </a:lnTo>
                <a:lnTo>
                  <a:pt x="178323" y="78678"/>
                </a:lnTo>
                <a:lnTo>
                  <a:pt x="178113" y="79887"/>
                </a:lnTo>
                <a:lnTo>
                  <a:pt x="177844" y="81085"/>
                </a:lnTo>
                <a:lnTo>
                  <a:pt x="177517" y="82267"/>
                </a:lnTo>
                <a:lnTo>
                  <a:pt x="177132" y="83433"/>
                </a:lnTo>
                <a:lnTo>
                  <a:pt x="176691" y="84578"/>
                </a:lnTo>
                <a:lnTo>
                  <a:pt x="176193" y="85700"/>
                </a:lnTo>
                <a:lnTo>
                  <a:pt x="175641" y="86796"/>
                </a:lnTo>
                <a:lnTo>
                  <a:pt x="175037" y="87864"/>
                </a:lnTo>
                <a:lnTo>
                  <a:pt x="174380" y="88900"/>
                </a:lnTo>
                <a:lnTo>
                  <a:pt x="173673" y="89904"/>
                </a:lnTo>
                <a:lnTo>
                  <a:pt x="172918" y="90871"/>
                </a:lnTo>
                <a:lnTo>
                  <a:pt x="172117" y="91800"/>
                </a:lnTo>
                <a:lnTo>
                  <a:pt x="171271" y="92689"/>
                </a:lnTo>
                <a:lnTo>
                  <a:pt x="170382" y="93535"/>
                </a:lnTo>
                <a:lnTo>
                  <a:pt x="169452" y="94337"/>
                </a:lnTo>
                <a:lnTo>
                  <a:pt x="168485" y="95092"/>
                </a:lnTo>
                <a:lnTo>
                  <a:pt x="167482" y="95799"/>
                </a:lnTo>
                <a:lnTo>
                  <a:pt x="166445" y="96455"/>
                </a:lnTo>
                <a:lnTo>
                  <a:pt x="165377" y="97060"/>
                </a:lnTo>
                <a:lnTo>
                  <a:pt x="164281" y="97612"/>
                </a:lnTo>
                <a:lnTo>
                  <a:pt x="163159" y="98109"/>
                </a:lnTo>
                <a:lnTo>
                  <a:pt x="162014" y="98551"/>
                </a:lnTo>
                <a:lnTo>
                  <a:pt x="160849" y="98936"/>
                </a:lnTo>
                <a:lnTo>
                  <a:pt x="159666" y="99263"/>
                </a:lnTo>
                <a:lnTo>
                  <a:pt x="158468" y="99532"/>
                </a:lnTo>
                <a:lnTo>
                  <a:pt x="157259" y="99742"/>
                </a:lnTo>
                <a:lnTo>
                  <a:pt x="156041" y="99892"/>
                </a:lnTo>
                <a:lnTo>
                  <a:pt x="154817" y="99982"/>
                </a:lnTo>
                <a:lnTo>
                  <a:pt x="153591" y="100013"/>
                </a:lnTo>
                <a:lnTo>
                  <a:pt x="25003" y="100013"/>
                </a:lnTo>
                <a:lnTo>
                  <a:pt x="23776" y="99982"/>
                </a:lnTo>
                <a:lnTo>
                  <a:pt x="22552" y="99892"/>
                </a:lnTo>
                <a:lnTo>
                  <a:pt x="21334" y="99742"/>
                </a:lnTo>
                <a:lnTo>
                  <a:pt x="20125" y="99532"/>
                </a:lnTo>
                <a:lnTo>
                  <a:pt x="18928" y="99263"/>
                </a:lnTo>
                <a:lnTo>
                  <a:pt x="17745" y="98936"/>
                </a:lnTo>
                <a:lnTo>
                  <a:pt x="16580" y="98551"/>
                </a:lnTo>
                <a:lnTo>
                  <a:pt x="15435" y="98109"/>
                </a:lnTo>
                <a:lnTo>
                  <a:pt x="14313" y="97612"/>
                </a:lnTo>
                <a:lnTo>
                  <a:pt x="13217" y="97060"/>
                </a:lnTo>
                <a:lnTo>
                  <a:pt x="12149" y="96455"/>
                </a:lnTo>
                <a:lnTo>
                  <a:pt x="11112" y="95799"/>
                </a:lnTo>
                <a:lnTo>
                  <a:pt x="10109" y="95092"/>
                </a:lnTo>
                <a:lnTo>
                  <a:pt x="9141" y="94337"/>
                </a:lnTo>
                <a:lnTo>
                  <a:pt x="8212" y="93535"/>
                </a:lnTo>
                <a:lnTo>
                  <a:pt x="7323" y="92689"/>
                </a:lnTo>
                <a:lnTo>
                  <a:pt x="6477" y="91800"/>
                </a:lnTo>
                <a:lnTo>
                  <a:pt x="5675" y="90871"/>
                </a:lnTo>
                <a:lnTo>
                  <a:pt x="4920" y="89904"/>
                </a:lnTo>
                <a:lnTo>
                  <a:pt x="4214" y="88900"/>
                </a:lnTo>
                <a:lnTo>
                  <a:pt x="3557" y="87864"/>
                </a:lnTo>
                <a:lnTo>
                  <a:pt x="2952" y="86796"/>
                </a:lnTo>
                <a:lnTo>
                  <a:pt x="2401" y="85700"/>
                </a:lnTo>
                <a:lnTo>
                  <a:pt x="1903" y="84578"/>
                </a:lnTo>
                <a:lnTo>
                  <a:pt x="1462" y="83433"/>
                </a:lnTo>
                <a:lnTo>
                  <a:pt x="1077" y="82267"/>
                </a:lnTo>
                <a:lnTo>
                  <a:pt x="749" y="81085"/>
                </a:lnTo>
                <a:lnTo>
                  <a:pt x="480" y="79887"/>
                </a:lnTo>
                <a:lnTo>
                  <a:pt x="271" y="78678"/>
                </a:lnTo>
                <a:lnTo>
                  <a:pt x="120" y="77460"/>
                </a:lnTo>
                <a:lnTo>
                  <a:pt x="30" y="76236"/>
                </a:lnTo>
                <a:lnTo>
                  <a:pt x="0" y="75009"/>
                </a:lnTo>
                <a:lnTo>
                  <a:pt x="0" y="25003"/>
                </a:lnTo>
                <a:lnTo>
                  <a:pt x="30" y="23776"/>
                </a:lnTo>
                <a:lnTo>
                  <a:pt x="120" y="22552"/>
                </a:lnTo>
                <a:lnTo>
                  <a:pt x="271" y="21334"/>
                </a:lnTo>
                <a:lnTo>
                  <a:pt x="480" y="20125"/>
                </a:lnTo>
                <a:lnTo>
                  <a:pt x="749" y="18928"/>
                </a:lnTo>
                <a:lnTo>
                  <a:pt x="1077" y="17745"/>
                </a:lnTo>
                <a:lnTo>
                  <a:pt x="1462" y="16580"/>
                </a:lnTo>
                <a:lnTo>
                  <a:pt x="1903" y="15435"/>
                </a:lnTo>
                <a:lnTo>
                  <a:pt x="2401" y="14313"/>
                </a:lnTo>
                <a:lnTo>
                  <a:pt x="2952" y="13217"/>
                </a:lnTo>
                <a:lnTo>
                  <a:pt x="3557" y="12149"/>
                </a:lnTo>
                <a:lnTo>
                  <a:pt x="4214" y="11112"/>
                </a:lnTo>
                <a:lnTo>
                  <a:pt x="4920" y="10109"/>
                </a:lnTo>
                <a:lnTo>
                  <a:pt x="5675" y="9141"/>
                </a:lnTo>
                <a:lnTo>
                  <a:pt x="6477" y="8212"/>
                </a:lnTo>
                <a:lnTo>
                  <a:pt x="7323" y="7323"/>
                </a:lnTo>
                <a:lnTo>
                  <a:pt x="8212" y="6477"/>
                </a:lnTo>
                <a:lnTo>
                  <a:pt x="9141" y="5675"/>
                </a:lnTo>
                <a:lnTo>
                  <a:pt x="10109" y="4920"/>
                </a:lnTo>
                <a:lnTo>
                  <a:pt x="11112" y="4214"/>
                </a:lnTo>
                <a:lnTo>
                  <a:pt x="12149" y="3557"/>
                </a:lnTo>
                <a:lnTo>
                  <a:pt x="13217" y="2952"/>
                </a:lnTo>
                <a:lnTo>
                  <a:pt x="14313" y="2401"/>
                </a:lnTo>
                <a:lnTo>
                  <a:pt x="15435" y="1903"/>
                </a:lnTo>
                <a:lnTo>
                  <a:pt x="16580" y="1462"/>
                </a:lnTo>
                <a:lnTo>
                  <a:pt x="17745" y="1077"/>
                </a:lnTo>
                <a:lnTo>
                  <a:pt x="18928" y="749"/>
                </a:lnTo>
                <a:lnTo>
                  <a:pt x="20125" y="480"/>
                </a:lnTo>
                <a:lnTo>
                  <a:pt x="21334" y="271"/>
                </a:lnTo>
                <a:lnTo>
                  <a:pt x="22552" y="120"/>
                </a:lnTo>
                <a:lnTo>
                  <a:pt x="23776" y="30"/>
                </a:lnTo>
                <a:lnTo>
                  <a:pt x="25003" y="0"/>
                </a:lnTo>
              </a:path>
            </a:pathLst>
          </a:custGeom>
          <a:solidFill>
            <a:srgbClr val="D33941"/>
          </a:solidFill>
          <a:ln/>
        </p:spPr>
      </p:sp>
      <p:sp>
        <p:nvSpPr>
          <p:cNvPr id="42" name="Text 40"/>
          <p:cNvSpPr/>
          <p:nvPr/>
        </p:nvSpPr>
        <p:spPr>
          <a:xfrm>
            <a:off x="2168128" y="2702838"/>
            <a:ext cx="1082993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项目整体进度</a:t>
            </a:r>
            <a:endParaRPr lang="en-US" sz="788" dirty="0"/>
          </a:p>
        </p:txBody>
      </p:sp>
      <p:sp>
        <p:nvSpPr>
          <p:cNvPr id="43" name="Shape 41"/>
          <p:cNvSpPr/>
          <p:nvPr/>
        </p:nvSpPr>
        <p:spPr>
          <a:xfrm>
            <a:off x="1953816" y="2712839"/>
            <a:ext cx="814388" cy="100013"/>
          </a:xfrm>
          <a:custGeom>
            <a:avLst/>
            <a:gdLst/>
            <a:ahLst/>
            <a:cxnLst/>
            <a:rect l="l" t="t" r="r" b="b"/>
            <a:pathLst>
              <a:path w="814388" h="100013">
                <a:moveTo>
                  <a:pt x="0" y="0"/>
                </a:moveTo>
                <a:lnTo>
                  <a:pt x="814388" y="0"/>
                </a:lnTo>
                <a:lnTo>
                  <a:pt x="814388" y="100013"/>
                </a:lnTo>
                <a:lnTo>
                  <a:pt x="0" y="100013"/>
                </a:lnTo>
                <a:close/>
              </a:path>
            </a:pathLst>
          </a:custGeom>
          <a:noFill/>
          <a:ln/>
        </p:spPr>
      </p:sp>
      <p:sp>
        <p:nvSpPr>
          <p:cNvPr id="44" name="Shape 42"/>
          <p:cNvSpPr/>
          <p:nvPr/>
        </p:nvSpPr>
        <p:spPr>
          <a:xfrm>
            <a:off x="2846784" y="2762845"/>
            <a:ext cx="178594" cy="0"/>
          </a:xfrm>
          <a:prstGeom prst="line">
            <a:avLst/>
          </a:prstGeom>
          <a:noFill/>
          <a:ln w="12700">
            <a:solidFill>
              <a:srgbClr val="30B5C5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2896076" y="2722840"/>
            <a:ext cx="80010" cy="80010"/>
          </a:xfrm>
          <a:prstGeom prst="ellipse">
            <a:avLst/>
          </a:prstGeom>
          <a:solidFill>
            <a:srgbClr val="30B5C5"/>
          </a:solidFill>
          <a:ln/>
        </p:spPr>
      </p:sp>
      <p:sp>
        <p:nvSpPr>
          <p:cNvPr id="46" name="Text 44"/>
          <p:cNvSpPr/>
          <p:nvPr/>
        </p:nvSpPr>
        <p:spPr>
          <a:xfrm>
            <a:off x="3061097" y="2702838"/>
            <a:ext cx="1082993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里程碑达成率</a:t>
            </a:r>
            <a:endParaRPr lang="en-US" sz="788" dirty="0"/>
          </a:p>
        </p:txBody>
      </p:sp>
      <p:sp>
        <p:nvSpPr>
          <p:cNvPr id="47" name="Shape 45"/>
          <p:cNvSpPr/>
          <p:nvPr/>
        </p:nvSpPr>
        <p:spPr>
          <a:xfrm>
            <a:off x="2839641" y="2712839"/>
            <a:ext cx="821531" cy="100013"/>
          </a:xfrm>
          <a:custGeom>
            <a:avLst/>
            <a:gdLst/>
            <a:ahLst/>
            <a:cxnLst/>
            <a:rect l="l" t="t" r="r" b="b"/>
            <a:pathLst>
              <a:path w="821531" h="100013">
                <a:moveTo>
                  <a:pt x="0" y="0"/>
                </a:moveTo>
                <a:lnTo>
                  <a:pt x="821531" y="0"/>
                </a:lnTo>
                <a:lnTo>
                  <a:pt x="821531" y="100013"/>
                </a:lnTo>
                <a:lnTo>
                  <a:pt x="0" y="100013"/>
                </a:lnTo>
                <a:close/>
              </a:path>
            </a:pathLst>
          </a:custGeom>
          <a:noFill/>
          <a:ln/>
        </p:spPr>
      </p:sp>
      <p:sp>
        <p:nvSpPr>
          <p:cNvPr id="48" name="Shape 46"/>
          <p:cNvSpPr/>
          <p:nvPr/>
        </p:nvSpPr>
        <p:spPr>
          <a:xfrm>
            <a:off x="5513468" y="2318817"/>
            <a:ext cx="3414712" cy="857250"/>
          </a:xfrm>
          <a:prstGeom prst="rect">
            <a:avLst/>
          </a:prstGeom>
          <a:solidFill>
            <a:srgbClr val="FFFFFF"/>
          </a:solidFill>
          <a:ln w="6191">
            <a:solidFill>
              <a:srgbClr val="DDDDDD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5606337" y="2420615"/>
            <a:ext cx="3228975" cy="235744"/>
          </a:xfrm>
          <a:prstGeom prst="rect">
            <a:avLst/>
          </a:prstGeom>
          <a:ln/>
        </p:spPr>
      </p:sp>
      <p:pic>
        <p:nvPicPr>
          <p:cNvPr id="50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06337" y="2420615"/>
            <a:ext cx="3228975" cy="235744"/>
          </a:xfrm>
          <a:prstGeom prst="rect">
            <a:avLst/>
          </a:prstGeom>
        </p:spPr>
      </p:pic>
      <p:sp>
        <p:nvSpPr>
          <p:cNvPr id="51" name="Shape 48"/>
          <p:cNvSpPr/>
          <p:nvPr/>
        </p:nvSpPr>
        <p:spPr>
          <a:xfrm>
            <a:off x="5606337" y="2654573"/>
            <a:ext cx="3228975" cy="357187"/>
          </a:xfrm>
          <a:prstGeom prst="rect">
            <a:avLst/>
          </a:prstGeom>
          <a:ln/>
        </p:spPr>
      </p:sp>
      <p:pic>
        <p:nvPicPr>
          <p:cNvPr id="52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06337" y="2654573"/>
            <a:ext cx="3228975" cy="357187"/>
          </a:xfrm>
          <a:prstGeom prst="rect">
            <a:avLst/>
          </a:prstGeom>
        </p:spPr>
      </p:pic>
      <p:sp>
        <p:nvSpPr>
          <p:cNvPr id="53" name="Shape 49"/>
          <p:cNvSpPr/>
          <p:nvPr/>
        </p:nvSpPr>
        <p:spPr>
          <a:xfrm>
            <a:off x="5513468" y="3287632"/>
            <a:ext cx="3414712" cy="1285875"/>
          </a:xfrm>
          <a:prstGeom prst="rect">
            <a:avLst/>
          </a:prstGeom>
          <a:solidFill>
            <a:srgbClr val="FFFFFF"/>
          </a:solidFill>
          <a:ln w="6191">
            <a:solidFill>
              <a:srgbClr val="DDDDDD"/>
            </a:solidFill>
            <a:prstDash val="solid"/>
          </a:ln>
        </p:spPr>
      </p:sp>
      <p:sp>
        <p:nvSpPr>
          <p:cNvPr id="54" name="Text 50"/>
          <p:cNvSpPr/>
          <p:nvPr/>
        </p:nvSpPr>
        <p:spPr>
          <a:xfrm>
            <a:off x="214313" y="329505"/>
            <a:ext cx="8715375" cy="328613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2000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锚定战略目标，项目核心进展全面达成预期</a:t>
            </a:r>
            <a:endParaRPr lang="en-US" sz="2000" dirty="0"/>
          </a:p>
        </p:txBody>
      </p:sp>
      <p:sp>
        <p:nvSpPr>
          <p:cNvPr id="55" name="Text 51"/>
          <p:cNvSpPr/>
          <p:nvPr/>
        </p:nvSpPr>
        <p:spPr>
          <a:xfrm>
            <a:off x="214313" y="771525"/>
            <a:ext cx="8715375" cy="207169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行业项目交付偏差率均值15%，本项目全链管控体系驱动核心指标全面超越基准</a:t>
            </a:r>
            <a:endParaRPr lang="en-US" sz="1000" dirty="0"/>
          </a:p>
        </p:txBody>
      </p:sp>
      <p:sp>
        <p:nvSpPr>
          <p:cNvPr id="56" name="Text 52"/>
          <p:cNvSpPr/>
          <p:nvPr/>
        </p:nvSpPr>
        <p:spPr>
          <a:xfrm>
            <a:off x="307181" y="1184077"/>
            <a:ext cx="1993106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项目整体进度</a:t>
            </a:r>
            <a:endParaRPr lang="en-US" sz="900" dirty="0"/>
          </a:p>
        </p:txBody>
      </p:sp>
      <p:sp>
        <p:nvSpPr>
          <p:cNvPr id="57" name="Text 53"/>
          <p:cNvSpPr/>
          <p:nvPr/>
        </p:nvSpPr>
        <p:spPr>
          <a:xfrm>
            <a:off x="305953" y="1398389"/>
            <a:ext cx="414338" cy="5143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92</a:t>
            </a:r>
            <a:endParaRPr lang="en-US" sz="2700" dirty="0"/>
          </a:p>
        </p:txBody>
      </p:sp>
      <p:sp>
        <p:nvSpPr>
          <p:cNvPr id="58" name="Text 54"/>
          <p:cNvSpPr/>
          <p:nvPr/>
        </p:nvSpPr>
        <p:spPr>
          <a:xfrm>
            <a:off x="746633" y="1669852"/>
            <a:ext cx="107156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%</a:t>
            </a:r>
            <a:endParaRPr lang="en-US" sz="900" dirty="0"/>
          </a:p>
        </p:txBody>
      </p:sp>
      <p:sp>
        <p:nvSpPr>
          <p:cNvPr id="59" name="Text 55"/>
          <p:cNvSpPr/>
          <p:nvPr/>
        </p:nvSpPr>
        <p:spPr>
          <a:xfrm>
            <a:off x="307181" y="1941314"/>
            <a:ext cx="1993106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Q3 累计完成度</a:t>
            </a:r>
            <a:endParaRPr lang="en-US" sz="900" dirty="0"/>
          </a:p>
        </p:txBody>
      </p:sp>
      <p:sp>
        <p:nvSpPr>
          <p:cNvPr id="60" name="Text 56"/>
          <p:cNvSpPr/>
          <p:nvPr/>
        </p:nvSpPr>
        <p:spPr>
          <a:xfrm>
            <a:off x="2514600" y="1184077"/>
            <a:ext cx="1993106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里程碑达成率</a:t>
            </a:r>
            <a:endParaRPr lang="en-US" sz="900" dirty="0"/>
          </a:p>
        </p:txBody>
      </p:sp>
      <p:sp>
        <p:nvSpPr>
          <p:cNvPr id="61" name="Text 57"/>
          <p:cNvSpPr/>
          <p:nvPr/>
        </p:nvSpPr>
        <p:spPr>
          <a:xfrm>
            <a:off x="2514991" y="1398389"/>
            <a:ext cx="735806" cy="5143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98.5</a:t>
            </a:r>
            <a:endParaRPr lang="en-US" sz="2700" dirty="0"/>
          </a:p>
        </p:txBody>
      </p:sp>
      <p:sp>
        <p:nvSpPr>
          <p:cNvPr id="62" name="Text 58"/>
          <p:cNvSpPr/>
          <p:nvPr/>
        </p:nvSpPr>
        <p:spPr>
          <a:xfrm>
            <a:off x="3278758" y="1669852"/>
            <a:ext cx="107156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%</a:t>
            </a:r>
            <a:endParaRPr lang="en-US" sz="900" dirty="0"/>
          </a:p>
        </p:txBody>
      </p:sp>
      <p:sp>
        <p:nvSpPr>
          <p:cNvPr id="63" name="Text 59"/>
          <p:cNvSpPr/>
          <p:nvPr/>
        </p:nvSpPr>
        <p:spPr>
          <a:xfrm>
            <a:off x="2514600" y="1941314"/>
            <a:ext cx="1993106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全链可控·合规前置</a:t>
            </a:r>
            <a:endParaRPr lang="en-US" sz="900" dirty="0"/>
          </a:p>
        </p:txBody>
      </p:sp>
      <p:sp>
        <p:nvSpPr>
          <p:cNvPr id="64" name="Text 60"/>
          <p:cNvSpPr/>
          <p:nvPr/>
        </p:nvSpPr>
        <p:spPr>
          <a:xfrm>
            <a:off x="4722019" y="1184077"/>
            <a:ext cx="1993106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目标偏差率</a:t>
            </a:r>
            <a:endParaRPr lang="en-US" sz="900" dirty="0"/>
          </a:p>
        </p:txBody>
      </p:sp>
      <p:sp>
        <p:nvSpPr>
          <p:cNvPr id="65" name="Text 61"/>
          <p:cNvSpPr/>
          <p:nvPr/>
        </p:nvSpPr>
        <p:spPr>
          <a:xfrm>
            <a:off x="4722019" y="1398389"/>
            <a:ext cx="592931" cy="5143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-1.5</a:t>
            </a:r>
            <a:endParaRPr lang="en-US" sz="2700" dirty="0"/>
          </a:p>
        </p:txBody>
      </p:sp>
      <p:sp>
        <p:nvSpPr>
          <p:cNvPr id="66" name="Text 62"/>
          <p:cNvSpPr/>
          <p:nvPr/>
        </p:nvSpPr>
        <p:spPr>
          <a:xfrm>
            <a:off x="5342520" y="1669852"/>
            <a:ext cx="107156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%</a:t>
            </a:r>
            <a:endParaRPr lang="en-US" sz="900" dirty="0"/>
          </a:p>
        </p:txBody>
      </p:sp>
      <p:sp>
        <p:nvSpPr>
          <p:cNvPr id="67" name="Text 63"/>
          <p:cNvSpPr/>
          <p:nvPr/>
        </p:nvSpPr>
        <p:spPr>
          <a:xfrm>
            <a:off x="4722019" y="1941314"/>
            <a:ext cx="1993106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行业均值 15%</a:t>
            </a:r>
            <a:endParaRPr lang="en-US" sz="900" dirty="0"/>
          </a:p>
        </p:txBody>
      </p:sp>
      <p:sp>
        <p:nvSpPr>
          <p:cNvPr id="68" name="Text 64"/>
          <p:cNvSpPr/>
          <p:nvPr/>
        </p:nvSpPr>
        <p:spPr>
          <a:xfrm>
            <a:off x="6929438" y="1184077"/>
            <a:ext cx="1993106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业务价值达成率</a:t>
            </a:r>
            <a:endParaRPr lang="en-US" sz="900" dirty="0"/>
          </a:p>
        </p:txBody>
      </p:sp>
      <p:sp>
        <p:nvSpPr>
          <p:cNvPr id="69" name="Text 65"/>
          <p:cNvSpPr/>
          <p:nvPr/>
        </p:nvSpPr>
        <p:spPr>
          <a:xfrm>
            <a:off x="6928377" y="1398389"/>
            <a:ext cx="414338" cy="5143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85</a:t>
            </a:r>
            <a:endParaRPr lang="en-US" sz="2700" dirty="0"/>
          </a:p>
        </p:txBody>
      </p:sp>
      <p:sp>
        <p:nvSpPr>
          <p:cNvPr id="70" name="Text 66"/>
          <p:cNvSpPr/>
          <p:nvPr/>
        </p:nvSpPr>
        <p:spPr>
          <a:xfrm>
            <a:off x="7369225" y="1669852"/>
            <a:ext cx="107156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%</a:t>
            </a:r>
            <a:endParaRPr lang="en-US" sz="900" dirty="0"/>
          </a:p>
        </p:txBody>
      </p:sp>
      <p:sp>
        <p:nvSpPr>
          <p:cNvPr id="71" name="Text 67"/>
          <p:cNvSpPr/>
          <p:nvPr/>
        </p:nvSpPr>
        <p:spPr>
          <a:xfrm>
            <a:off x="6929438" y="1941314"/>
            <a:ext cx="1993106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行业均值不足40%</a:t>
            </a:r>
            <a:endParaRPr lang="en-US" sz="900" dirty="0"/>
          </a:p>
        </p:txBody>
      </p:sp>
      <p:sp>
        <p:nvSpPr>
          <p:cNvPr id="72" name="Text 68"/>
          <p:cNvSpPr/>
          <p:nvPr/>
        </p:nvSpPr>
        <p:spPr>
          <a:xfrm>
            <a:off x="305730" y="2412802"/>
            <a:ext cx="5000625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季度进展趋势</a:t>
            </a:r>
            <a:endParaRPr lang="en-US" sz="900" dirty="0"/>
          </a:p>
        </p:txBody>
      </p:sp>
      <p:sp>
        <p:nvSpPr>
          <p:cNvPr id="73" name="Text 69"/>
          <p:cNvSpPr/>
          <p:nvPr/>
        </p:nvSpPr>
        <p:spPr>
          <a:xfrm>
            <a:off x="5606337" y="2411016"/>
            <a:ext cx="3228975" cy="22860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行业基准对比</a:t>
            </a:r>
            <a:endParaRPr lang="en-US" sz="1100" dirty="0"/>
          </a:p>
        </p:txBody>
      </p:sp>
      <p:sp>
        <p:nvSpPr>
          <p:cNvPr id="74" name="Text 70"/>
          <p:cNvSpPr/>
          <p:nvPr/>
        </p:nvSpPr>
        <p:spPr>
          <a:xfrm>
            <a:off x="5606337" y="2420615"/>
            <a:ext cx="2085975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对比维度</a:t>
            </a:r>
            <a:endParaRPr lang="en-US" sz="900" dirty="0"/>
          </a:p>
        </p:txBody>
      </p:sp>
      <p:sp>
        <p:nvSpPr>
          <p:cNvPr id="75" name="Text 71"/>
          <p:cNvSpPr/>
          <p:nvPr/>
        </p:nvSpPr>
        <p:spPr>
          <a:xfrm>
            <a:off x="7693707" y="2420615"/>
            <a:ext cx="571500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本项目</a:t>
            </a:r>
            <a:endParaRPr lang="en-US" sz="900" dirty="0"/>
          </a:p>
        </p:txBody>
      </p:sp>
      <p:sp>
        <p:nvSpPr>
          <p:cNvPr id="76" name="Text 72"/>
          <p:cNvSpPr/>
          <p:nvPr/>
        </p:nvSpPr>
        <p:spPr>
          <a:xfrm>
            <a:off x="8265207" y="2420615"/>
            <a:ext cx="571500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行业平均</a:t>
            </a:r>
            <a:endParaRPr lang="en-US" sz="900" dirty="0"/>
          </a:p>
        </p:txBody>
      </p:sp>
      <p:sp>
        <p:nvSpPr>
          <p:cNvPr id="77" name="Text 73"/>
          <p:cNvSpPr/>
          <p:nvPr/>
        </p:nvSpPr>
        <p:spPr>
          <a:xfrm>
            <a:off x="5606337" y="2726010"/>
            <a:ext cx="2085975" cy="207169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预期目标偏差率</a:t>
            </a:r>
            <a:endParaRPr lang="en-US" sz="1000" dirty="0"/>
          </a:p>
        </p:txBody>
      </p:sp>
      <p:sp>
        <p:nvSpPr>
          <p:cNvPr id="78" name="Text 74"/>
          <p:cNvSpPr/>
          <p:nvPr/>
        </p:nvSpPr>
        <p:spPr>
          <a:xfrm>
            <a:off x="7693707" y="2726010"/>
            <a:ext cx="571500" cy="207169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-1.5%</a:t>
            </a:r>
            <a:endParaRPr lang="en-US" sz="1000" dirty="0"/>
          </a:p>
        </p:txBody>
      </p:sp>
      <p:sp>
        <p:nvSpPr>
          <p:cNvPr id="79" name="Text 75"/>
          <p:cNvSpPr/>
          <p:nvPr/>
        </p:nvSpPr>
        <p:spPr>
          <a:xfrm>
            <a:off x="8265207" y="2726010"/>
            <a:ext cx="571500" cy="207169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15.0%</a:t>
            </a:r>
            <a:endParaRPr lang="en-US" sz="1000" dirty="0"/>
          </a:p>
        </p:txBody>
      </p:sp>
      <p:sp>
        <p:nvSpPr>
          <p:cNvPr id="80" name="Text 76"/>
          <p:cNvSpPr/>
          <p:nvPr/>
        </p:nvSpPr>
        <p:spPr>
          <a:xfrm>
            <a:off x="5606337" y="3079626"/>
            <a:ext cx="2085975" cy="207169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业务价值达成率</a:t>
            </a:r>
            <a:endParaRPr lang="en-US" sz="1000" dirty="0"/>
          </a:p>
        </p:txBody>
      </p:sp>
      <p:sp>
        <p:nvSpPr>
          <p:cNvPr id="81" name="Text 77"/>
          <p:cNvSpPr/>
          <p:nvPr/>
        </p:nvSpPr>
        <p:spPr>
          <a:xfrm>
            <a:off x="7693707" y="3079626"/>
            <a:ext cx="571500" cy="207169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85%</a:t>
            </a:r>
            <a:endParaRPr lang="en-US" sz="1000" dirty="0"/>
          </a:p>
        </p:txBody>
      </p:sp>
      <p:sp>
        <p:nvSpPr>
          <p:cNvPr id="82" name="Text 78"/>
          <p:cNvSpPr/>
          <p:nvPr/>
        </p:nvSpPr>
        <p:spPr>
          <a:xfrm>
            <a:off x="8265207" y="3079626"/>
            <a:ext cx="571500" cy="207169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40%</a:t>
            </a:r>
            <a:endParaRPr lang="en-US" sz="1000" dirty="0"/>
          </a:p>
        </p:txBody>
      </p:sp>
      <p:sp>
        <p:nvSpPr>
          <p:cNvPr id="83" name="Text 79"/>
          <p:cNvSpPr/>
          <p:nvPr/>
        </p:nvSpPr>
        <p:spPr>
          <a:xfrm>
            <a:off x="5606337" y="3346624"/>
            <a:ext cx="3228975" cy="228600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实践验证</a:t>
            </a:r>
            <a:endParaRPr lang="en-US" sz="1100" dirty="0"/>
          </a:p>
        </p:txBody>
      </p:sp>
      <p:sp>
        <p:nvSpPr>
          <p:cNvPr id="84" name="Text 80"/>
          <p:cNvSpPr/>
          <p:nvPr/>
        </p:nvSpPr>
        <p:spPr>
          <a:xfrm>
            <a:off x="5606337" y="3628802"/>
            <a:ext cx="3228975" cy="614363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某头部新能源企业MES升级项目，经管理大模型推演</a:t>
            </a:r>
            <a:endParaRPr lang="en-US" sz="1000" dirty="0"/>
          </a:p>
          <a:p>
            <a:pPr algn="l" indent="0" marL="0">
              <a:buNone/>
            </a:pPr>
            <a:r>
              <a:rPr lang="en-US" sz="1000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17种配置方案后，核心目标达成且预算偏差控制在2%</a:t>
            </a:r>
            <a:endParaRPr lang="en-US" sz="1000" dirty="0"/>
          </a:p>
          <a:p>
            <a:pPr algn="l" indent="0" marL="0">
              <a:buNone/>
            </a:pPr>
            <a:r>
              <a:rPr lang="en-US" sz="1000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以内</a:t>
            </a:r>
            <a:endParaRPr lang="en-US" sz="1000" dirty="0"/>
          </a:p>
        </p:txBody>
      </p:sp>
      <p:sp>
        <p:nvSpPr>
          <p:cNvPr id="85" name="Text 81"/>
          <p:cNvSpPr/>
          <p:nvPr/>
        </p:nvSpPr>
        <p:spPr>
          <a:xfrm>
            <a:off x="5603658" y="4298528"/>
            <a:ext cx="871538" cy="214313"/>
          </a:xfrm>
          <a:prstGeom prst="rect">
            <a:avLst/>
          </a:prstGeom>
          <a:solidFill>
            <a:srgbClr val="FFF1EF"/>
          </a:solidFill>
          <a:ln w="6191">
            <a:solidFill>
              <a:srgbClr val="D33941"/>
            </a:solidFill>
            <a:prstDash val="solid"/>
          </a:ln>
        </p:spPr>
        <p:txBody>
          <a:bodyPr wrap="none" lIns="48578" tIns="12144" rIns="48578" bIns="12144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预算偏差≤2%</a:t>
            </a:r>
            <a:endParaRPr lang="en-US" sz="900" dirty="0"/>
          </a:p>
        </p:txBody>
      </p:sp>
      <p:sp>
        <p:nvSpPr>
          <p:cNvPr id="86" name="Text 82"/>
          <p:cNvSpPr/>
          <p:nvPr/>
        </p:nvSpPr>
        <p:spPr>
          <a:xfrm>
            <a:off x="6531062" y="4298528"/>
            <a:ext cx="814388" cy="214313"/>
          </a:xfrm>
          <a:prstGeom prst="rect">
            <a:avLst/>
          </a:prstGeom>
          <a:solidFill>
            <a:srgbClr val="FFF1EF"/>
          </a:solidFill>
          <a:ln w="6191">
            <a:solidFill>
              <a:srgbClr val="D33941"/>
            </a:solidFill>
            <a:prstDash val="solid"/>
          </a:ln>
        </p:spPr>
        <p:txBody>
          <a:bodyPr wrap="none" lIns="48578" tIns="12144" rIns="48578" bIns="12144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核心目标达成</a:t>
            </a:r>
            <a:endParaRPr lang="en-US" sz="900" dirty="0"/>
          </a:p>
        </p:txBody>
      </p:sp>
      <p:sp>
        <p:nvSpPr>
          <p:cNvPr id="87" name="Text 83"/>
          <p:cNvSpPr/>
          <p:nvPr/>
        </p:nvSpPr>
        <p:spPr>
          <a:xfrm>
            <a:off x="214313" y="4686300"/>
            <a:ext cx="8715375" cy="128588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700" i="1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数据来源：2026年度报告、企业信息化最佳实践、Gartner | 统计截至2026年Q3</a:t>
            </a:r>
            <a:endParaRPr lang="en-US" sz="700" dirty="0"/>
          </a:p>
        </p:txBody>
      </p:sp>
      <p:sp>
        <p:nvSpPr>
          <p:cNvPr id="65535" name="wm:hwcld:2026-08-14T09:41:30:f30de1e4"/>
          <p:cNvSpPr/>
          <p:nvPr/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ln/>
        </p:spPr>
      </p:sp>
      <p:sp>
        <p:nvSpPr>
          <p:cNvPr id="3" name="Shape 1"/>
          <p:cNvSpPr/>
          <p:nvPr/>
        </p:nvSpPr>
        <p:spPr>
          <a:xfrm>
            <a:off x="214313" y="1056382"/>
            <a:ext cx="4243388" cy="3514725"/>
          </a:xfrm>
          <a:prstGeom prst="rect">
            <a:avLst/>
          </a:prstGeom>
          <a:solidFill>
            <a:srgbClr val="FFFFFF"/>
          </a:solidFill>
          <a:ln w="6191">
            <a:solidFill>
              <a:srgbClr val="DDDDDD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53068" y="4252317"/>
            <a:ext cx="3740325" cy="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53068" y="3845123"/>
            <a:ext cx="3740325" cy="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53068" y="3445073"/>
            <a:ext cx="3740325" cy="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53068" y="3045023"/>
            <a:ext cx="3740325" cy="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53068" y="2644973"/>
            <a:ext cx="3740325" cy="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53068" y="2237780"/>
            <a:ext cx="3740325" cy="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53068" y="1837730"/>
            <a:ext cx="3740325" cy="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53068" y="1437680"/>
            <a:ext cx="3740325" cy="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11610" y="1216938"/>
            <a:ext cx="482917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天数</a:t>
            </a:r>
            <a:endParaRPr lang="en-US" sz="788" dirty="0"/>
          </a:p>
        </p:txBody>
      </p:sp>
      <p:sp>
        <p:nvSpPr>
          <p:cNvPr id="13" name="Shape 11"/>
          <p:cNvSpPr/>
          <p:nvPr/>
        </p:nvSpPr>
        <p:spPr>
          <a:xfrm>
            <a:off x="553068" y="4252317"/>
            <a:ext cx="3740325" cy="0"/>
          </a:xfrm>
          <a:prstGeom prst="line">
            <a:avLst/>
          </a:prstGeom>
          <a:noFill/>
          <a:ln w="6350">
            <a:solidFill>
              <a:srgbClr val="55575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63020" y="4188738"/>
            <a:ext cx="332899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0</a:t>
            </a:r>
            <a:endParaRPr lang="en-US" sz="788" dirty="0"/>
          </a:p>
        </p:txBody>
      </p:sp>
      <p:sp>
        <p:nvSpPr>
          <p:cNvPr id="15" name="Text 13"/>
          <p:cNvSpPr/>
          <p:nvPr/>
        </p:nvSpPr>
        <p:spPr>
          <a:xfrm>
            <a:off x="163020" y="3786647"/>
            <a:ext cx="332899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5</a:t>
            </a:r>
            <a:endParaRPr lang="en-US" sz="788" dirty="0"/>
          </a:p>
        </p:txBody>
      </p:sp>
      <p:sp>
        <p:nvSpPr>
          <p:cNvPr id="16" name="Text 14"/>
          <p:cNvSpPr/>
          <p:nvPr/>
        </p:nvSpPr>
        <p:spPr>
          <a:xfrm>
            <a:off x="13001" y="3384556"/>
            <a:ext cx="482917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10</a:t>
            </a:r>
            <a:endParaRPr lang="en-US" sz="788" dirty="0"/>
          </a:p>
        </p:txBody>
      </p:sp>
      <p:sp>
        <p:nvSpPr>
          <p:cNvPr id="17" name="Text 15"/>
          <p:cNvSpPr/>
          <p:nvPr/>
        </p:nvSpPr>
        <p:spPr>
          <a:xfrm>
            <a:off x="13001" y="2982465"/>
            <a:ext cx="482917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15</a:t>
            </a:r>
            <a:endParaRPr lang="en-US" sz="788" dirty="0"/>
          </a:p>
        </p:txBody>
      </p:sp>
      <p:sp>
        <p:nvSpPr>
          <p:cNvPr id="18" name="Text 16"/>
          <p:cNvSpPr/>
          <p:nvPr/>
        </p:nvSpPr>
        <p:spPr>
          <a:xfrm>
            <a:off x="13001" y="2580373"/>
            <a:ext cx="482917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20</a:t>
            </a:r>
            <a:endParaRPr lang="en-US" sz="788" dirty="0"/>
          </a:p>
        </p:txBody>
      </p:sp>
      <p:sp>
        <p:nvSpPr>
          <p:cNvPr id="19" name="Text 17"/>
          <p:cNvSpPr/>
          <p:nvPr/>
        </p:nvSpPr>
        <p:spPr>
          <a:xfrm>
            <a:off x="13001" y="2178282"/>
            <a:ext cx="482917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25</a:t>
            </a:r>
            <a:endParaRPr lang="en-US" sz="788" dirty="0"/>
          </a:p>
        </p:txBody>
      </p:sp>
      <p:sp>
        <p:nvSpPr>
          <p:cNvPr id="20" name="Text 18"/>
          <p:cNvSpPr/>
          <p:nvPr/>
        </p:nvSpPr>
        <p:spPr>
          <a:xfrm>
            <a:off x="13001" y="1776191"/>
            <a:ext cx="482917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30</a:t>
            </a:r>
            <a:endParaRPr lang="en-US" sz="788" dirty="0"/>
          </a:p>
        </p:txBody>
      </p:sp>
      <p:sp>
        <p:nvSpPr>
          <p:cNvPr id="21" name="Text 19"/>
          <p:cNvSpPr/>
          <p:nvPr/>
        </p:nvSpPr>
        <p:spPr>
          <a:xfrm>
            <a:off x="13001" y="1374100"/>
            <a:ext cx="482917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35</a:t>
            </a:r>
            <a:endParaRPr lang="en-US" sz="788" dirty="0"/>
          </a:p>
        </p:txBody>
      </p:sp>
      <p:sp>
        <p:nvSpPr>
          <p:cNvPr id="22" name="Text 20"/>
          <p:cNvSpPr/>
          <p:nvPr/>
        </p:nvSpPr>
        <p:spPr>
          <a:xfrm>
            <a:off x="535623" y="4295894"/>
            <a:ext cx="782955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需求分析</a:t>
            </a:r>
            <a:endParaRPr lang="en-US" sz="788" dirty="0"/>
          </a:p>
        </p:txBody>
      </p:sp>
      <p:sp>
        <p:nvSpPr>
          <p:cNvPr id="23" name="Text 21"/>
          <p:cNvSpPr/>
          <p:nvPr/>
        </p:nvSpPr>
        <p:spPr>
          <a:xfrm>
            <a:off x="1283688" y="4295894"/>
            <a:ext cx="782955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架构设计</a:t>
            </a:r>
            <a:endParaRPr lang="en-US" sz="788" dirty="0"/>
          </a:p>
        </p:txBody>
      </p:sp>
      <p:sp>
        <p:nvSpPr>
          <p:cNvPr id="24" name="Text 22"/>
          <p:cNvSpPr/>
          <p:nvPr/>
        </p:nvSpPr>
        <p:spPr>
          <a:xfrm>
            <a:off x="2031754" y="4295894"/>
            <a:ext cx="782955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编码开发</a:t>
            </a:r>
            <a:endParaRPr lang="en-US" sz="788" dirty="0"/>
          </a:p>
        </p:txBody>
      </p:sp>
      <p:sp>
        <p:nvSpPr>
          <p:cNvPr id="25" name="Text 23"/>
          <p:cNvSpPr/>
          <p:nvPr/>
        </p:nvSpPr>
        <p:spPr>
          <a:xfrm>
            <a:off x="2779819" y="4295894"/>
            <a:ext cx="782955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联调测试</a:t>
            </a:r>
            <a:endParaRPr lang="en-US" sz="788" dirty="0"/>
          </a:p>
        </p:txBody>
      </p:sp>
      <p:sp>
        <p:nvSpPr>
          <p:cNvPr id="26" name="Text 24"/>
          <p:cNvSpPr/>
          <p:nvPr/>
        </p:nvSpPr>
        <p:spPr>
          <a:xfrm>
            <a:off x="3527884" y="4295894"/>
            <a:ext cx="782955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部署上线</a:t>
            </a:r>
            <a:endParaRPr lang="en-US" sz="788" dirty="0"/>
          </a:p>
        </p:txBody>
      </p:sp>
      <p:sp>
        <p:nvSpPr>
          <p:cNvPr id="27" name="Shape 25"/>
          <p:cNvSpPr/>
          <p:nvPr/>
        </p:nvSpPr>
        <p:spPr>
          <a:xfrm>
            <a:off x="680239" y="3444563"/>
            <a:ext cx="224419" cy="804182"/>
          </a:xfrm>
          <a:custGeom>
            <a:avLst/>
            <a:gdLst/>
            <a:ahLst/>
            <a:cxnLst/>
            <a:rect l="l" t="t" r="r" b="b"/>
            <a:pathLst>
              <a:path w="224419" h="804182">
                <a:moveTo>
                  <a:pt x="0" y="804182"/>
                </a:moveTo>
                <a:lnTo>
                  <a:pt x="224419" y="804182"/>
                </a:lnTo>
                <a:lnTo>
                  <a:pt x="224419" y="0"/>
                </a:lnTo>
                <a:lnTo>
                  <a:pt x="0" y="0"/>
                </a:lnTo>
                <a:close/>
              </a:path>
            </a:pathLst>
          </a:custGeom>
          <a:solidFill>
            <a:srgbClr val="555757"/>
          </a:solidFill>
          <a:ln/>
        </p:spPr>
      </p:sp>
      <p:sp>
        <p:nvSpPr>
          <p:cNvPr id="28" name="Shape 26"/>
          <p:cNvSpPr/>
          <p:nvPr/>
        </p:nvSpPr>
        <p:spPr>
          <a:xfrm>
            <a:off x="1428305" y="3042472"/>
            <a:ext cx="224419" cy="1206273"/>
          </a:xfrm>
          <a:custGeom>
            <a:avLst/>
            <a:gdLst/>
            <a:ahLst/>
            <a:cxnLst/>
            <a:rect l="l" t="t" r="r" b="b"/>
            <a:pathLst>
              <a:path w="224419" h="1206273">
                <a:moveTo>
                  <a:pt x="0" y="1206273"/>
                </a:moveTo>
                <a:lnTo>
                  <a:pt x="224419" y="1206273"/>
                </a:lnTo>
                <a:lnTo>
                  <a:pt x="224419" y="0"/>
                </a:lnTo>
                <a:lnTo>
                  <a:pt x="0" y="0"/>
                </a:lnTo>
                <a:close/>
              </a:path>
            </a:pathLst>
          </a:custGeom>
          <a:solidFill>
            <a:srgbClr val="555757"/>
          </a:solidFill>
          <a:ln/>
        </p:spPr>
      </p:sp>
      <p:sp>
        <p:nvSpPr>
          <p:cNvPr id="29" name="Shape 27"/>
          <p:cNvSpPr/>
          <p:nvPr/>
        </p:nvSpPr>
        <p:spPr>
          <a:xfrm>
            <a:off x="2176370" y="1836199"/>
            <a:ext cx="224419" cy="2412547"/>
          </a:xfrm>
          <a:custGeom>
            <a:avLst/>
            <a:gdLst/>
            <a:ahLst/>
            <a:cxnLst/>
            <a:rect l="l" t="t" r="r" b="b"/>
            <a:pathLst>
              <a:path w="224419" h="2412547">
                <a:moveTo>
                  <a:pt x="0" y="2412547"/>
                </a:moveTo>
                <a:lnTo>
                  <a:pt x="224419" y="2412547"/>
                </a:lnTo>
                <a:lnTo>
                  <a:pt x="224419" y="0"/>
                </a:lnTo>
                <a:lnTo>
                  <a:pt x="0" y="0"/>
                </a:lnTo>
                <a:close/>
              </a:path>
            </a:pathLst>
          </a:custGeom>
          <a:solidFill>
            <a:srgbClr val="555757"/>
          </a:solidFill>
          <a:ln/>
        </p:spPr>
      </p:sp>
      <p:sp>
        <p:nvSpPr>
          <p:cNvPr id="30" name="Shape 28"/>
          <p:cNvSpPr/>
          <p:nvPr/>
        </p:nvSpPr>
        <p:spPr>
          <a:xfrm>
            <a:off x="2924435" y="2640381"/>
            <a:ext cx="224419" cy="1608365"/>
          </a:xfrm>
          <a:custGeom>
            <a:avLst/>
            <a:gdLst/>
            <a:ahLst/>
            <a:cxnLst/>
            <a:rect l="l" t="t" r="r" b="b"/>
            <a:pathLst>
              <a:path w="224419" h="1608365">
                <a:moveTo>
                  <a:pt x="0" y="1608365"/>
                </a:moveTo>
                <a:lnTo>
                  <a:pt x="224419" y="1608365"/>
                </a:lnTo>
                <a:lnTo>
                  <a:pt x="224419" y="0"/>
                </a:lnTo>
                <a:lnTo>
                  <a:pt x="0" y="0"/>
                </a:lnTo>
                <a:close/>
              </a:path>
            </a:pathLst>
          </a:custGeom>
          <a:solidFill>
            <a:srgbClr val="555757"/>
          </a:solidFill>
          <a:ln/>
        </p:spPr>
      </p:sp>
      <p:sp>
        <p:nvSpPr>
          <p:cNvPr id="31" name="Shape 29"/>
          <p:cNvSpPr/>
          <p:nvPr/>
        </p:nvSpPr>
        <p:spPr>
          <a:xfrm>
            <a:off x="3672500" y="3846654"/>
            <a:ext cx="224419" cy="402091"/>
          </a:xfrm>
          <a:custGeom>
            <a:avLst/>
            <a:gdLst/>
            <a:ahLst/>
            <a:cxnLst/>
            <a:rect l="l" t="t" r="r" b="b"/>
            <a:pathLst>
              <a:path w="224419" h="402091">
                <a:moveTo>
                  <a:pt x="0" y="402091"/>
                </a:moveTo>
                <a:lnTo>
                  <a:pt x="224419" y="402091"/>
                </a:lnTo>
                <a:lnTo>
                  <a:pt x="224419" y="0"/>
                </a:lnTo>
                <a:lnTo>
                  <a:pt x="0" y="0"/>
                </a:lnTo>
                <a:close/>
              </a:path>
            </a:pathLst>
          </a:custGeom>
          <a:solidFill>
            <a:srgbClr val="555757"/>
          </a:solidFill>
          <a:ln/>
        </p:spPr>
      </p:sp>
      <p:sp>
        <p:nvSpPr>
          <p:cNvPr id="32" name="Shape 30"/>
          <p:cNvSpPr/>
          <p:nvPr/>
        </p:nvSpPr>
        <p:spPr>
          <a:xfrm>
            <a:off x="949543" y="3444563"/>
            <a:ext cx="224419" cy="804182"/>
          </a:xfrm>
          <a:custGeom>
            <a:avLst/>
            <a:gdLst/>
            <a:ahLst/>
            <a:cxnLst/>
            <a:rect l="l" t="t" r="r" b="b"/>
            <a:pathLst>
              <a:path w="224419" h="804182">
                <a:moveTo>
                  <a:pt x="0" y="804182"/>
                </a:moveTo>
                <a:lnTo>
                  <a:pt x="224419" y="804182"/>
                </a:lnTo>
                <a:lnTo>
                  <a:pt x="224419" y="0"/>
                </a:lnTo>
                <a:lnTo>
                  <a:pt x="0" y="0"/>
                </a:lnTo>
                <a:close/>
              </a:path>
            </a:pathLst>
          </a:custGeom>
          <a:solidFill>
            <a:srgbClr val="D33941"/>
          </a:solidFill>
          <a:ln/>
        </p:spPr>
      </p:sp>
      <p:sp>
        <p:nvSpPr>
          <p:cNvPr id="33" name="Shape 31"/>
          <p:cNvSpPr/>
          <p:nvPr/>
        </p:nvSpPr>
        <p:spPr>
          <a:xfrm>
            <a:off x="1697608" y="3042472"/>
            <a:ext cx="224419" cy="1206273"/>
          </a:xfrm>
          <a:custGeom>
            <a:avLst/>
            <a:gdLst/>
            <a:ahLst/>
            <a:cxnLst/>
            <a:rect l="l" t="t" r="r" b="b"/>
            <a:pathLst>
              <a:path w="224419" h="1206273">
                <a:moveTo>
                  <a:pt x="0" y="1206273"/>
                </a:moveTo>
                <a:lnTo>
                  <a:pt x="224419" y="1206273"/>
                </a:lnTo>
                <a:lnTo>
                  <a:pt x="224419" y="0"/>
                </a:lnTo>
                <a:lnTo>
                  <a:pt x="0" y="0"/>
                </a:lnTo>
                <a:close/>
              </a:path>
            </a:pathLst>
          </a:custGeom>
          <a:solidFill>
            <a:srgbClr val="D33941"/>
          </a:solidFill>
          <a:ln/>
        </p:spPr>
      </p:sp>
      <p:sp>
        <p:nvSpPr>
          <p:cNvPr id="34" name="Shape 32"/>
          <p:cNvSpPr/>
          <p:nvPr/>
        </p:nvSpPr>
        <p:spPr>
          <a:xfrm>
            <a:off x="2445673" y="1514526"/>
            <a:ext cx="224419" cy="2734220"/>
          </a:xfrm>
          <a:custGeom>
            <a:avLst/>
            <a:gdLst/>
            <a:ahLst/>
            <a:cxnLst/>
            <a:rect l="l" t="t" r="r" b="b"/>
            <a:pathLst>
              <a:path w="224419" h="2734220">
                <a:moveTo>
                  <a:pt x="0" y="2734220"/>
                </a:moveTo>
                <a:lnTo>
                  <a:pt x="224419" y="2734220"/>
                </a:lnTo>
                <a:lnTo>
                  <a:pt x="224419" y="0"/>
                </a:lnTo>
                <a:lnTo>
                  <a:pt x="0" y="0"/>
                </a:lnTo>
                <a:close/>
              </a:path>
            </a:pathLst>
          </a:custGeom>
          <a:solidFill>
            <a:srgbClr val="D33941"/>
          </a:solidFill>
          <a:ln/>
        </p:spPr>
      </p:sp>
      <p:sp>
        <p:nvSpPr>
          <p:cNvPr id="35" name="Shape 33"/>
          <p:cNvSpPr/>
          <p:nvPr/>
        </p:nvSpPr>
        <p:spPr>
          <a:xfrm>
            <a:off x="3193738" y="2318708"/>
            <a:ext cx="224419" cy="1930037"/>
          </a:xfrm>
          <a:custGeom>
            <a:avLst/>
            <a:gdLst/>
            <a:ahLst/>
            <a:cxnLst/>
            <a:rect l="l" t="t" r="r" b="b"/>
            <a:pathLst>
              <a:path w="224419" h="1930037">
                <a:moveTo>
                  <a:pt x="0" y="1930037"/>
                </a:moveTo>
                <a:lnTo>
                  <a:pt x="224419" y="1930037"/>
                </a:lnTo>
                <a:lnTo>
                  <a:pt x="224419" y="0"/>
                </a:lnTo>
                <a:lnTo>
                  <a:pt x="0" y="0"/>
                </a:lnTo>
                <a:close/>
              </a:path>
            </a:pathLst>
          </a:custGeom>
          <a:solidFill>
            <a:srgbClr val="D33941"/>
          </a:solidFill>
          <a:ln/>
        </p:spPr>
      </p:sp>
      <p:sp>
        <p:nvSpPr>
          <p:cNvPr id="36" name="Shape 34"/>
          <p:cNvSpPr/>
          <p:nvPr/>
        </p:nvSpPr>
        <p:spPr>
          <a:xfrm>
            <a:off x="3941803" y="3846654"/>
            <a:ext cx="224419" cy="402091"/>
          </a:xfrm>
          <a:custGeom>
            <a:avLst/>
            <a:gdLst/>
            <a:ahLst/>
            <a:cxnLst/>
            <a:rect l="l" t="t" r="r" b="b"/>
            <a:pathLst>
              <a:path w="224419" h="402091">
                <a:moveTo>
                  <a:pt x="0" y="402091"/>
                </a:moveTo>
                <a:lnTo>
                  <a:pt x="224419" y="402091"/>
                </a:lnTo>
                <a:lnTo>
                  <a:pt x="224419" y="0"/>
                </a:lnTo>
                <a:lnTo>
                  <a:pt x="0" y="0"/>
                </a:lnTo>
                <a:close/>
              </a:path>
            </a:pathLst>
          </a:custGeom>
          <a:solidFill>
            <a:srgbClr val="D33941"/>
          </a:solidFill>
          <a:ln/>
        </p:spPr>
      </p:sp>
      <p:sp>
        <p:nvSpPr>
          <p:cNvPr id="37" name="Shape 35"/>
          <p:cNvSpPr/>
          <p:nvPr/>
        </p:nvSpPr>
        <p:spPr>
          <a:xfrm>
            <a:off x="2993231" y="1148358"/>
            <a:ext cx="1371600" cy="171450"/>
          </a:xfrm>
          <a:custGeom>
            <a:avLst/>
            <a:gdLst/>
            <a:ahLst/>
            <a:cxnLst/>
            <a:rect l="l" t="t" r="r" b="b"/>
            <a:pathLst>
              <a:path w="1371600" h="171450">
                <a:moveTo>
                  <a:pt x="0" y="0"/>
                </a:moveTo>
                <a:lnTo>
                  <a:pt x="1371600" y="0"/>
                </a:lnTo>
                <a:lnTo>
                  <a:pt x="1371600" y="171450"/>
                </a:lnTo>
                <a:lnTo>
                  <a:pt x="0" y="171450"/>
                </a:lnTo>
                <a:close/>
              </a:path>
            </a:pathLst>
          </a:custGeom>
          <a:noFill/>
          <a:ln/>
        </p:spPr>
      </p:sp>
      <p:sp>
        <p:nvSpPr>
          <p:cNvPr id="38" name="Shape 36"/>
          <p:cNvSpPr/>
          <p:nvPr/>
        </p:nvSpPr>
        <p:spPr>
          <a:xfrm>
            <a:off x="3028950" y="1184077"/>
            <a:ext cx="178594" cy="100013"/>
          </a:xfrm>
          <a:custGeom>
            <a:avLst/>
            <a:gdLst/>
            <a:ahLst/>
            <a:cxnLst/>
            <a:rect l="l" t="t" r="r" b="b"/>
            <a:pathLst>
              <a:path w="178594" h="100013">
                <a:moveTo>
                  <a:pt x="25003" y="0"/>
                </a:moveTo>
                <a:lnTo>
                  <a:pt x="153591" y="0"/>
                </a:lnTo>
                <a:lnTo>
                  <a:pt x="154817" y="30"/>
                </a:lnTo>
                <a:lnTo>
                  <a:pt x="156041" y="120"/>
                </a:lnTo>
                <a:lnTo>
                  <a:pt x="157259" y="271"/>
                </a:lnTo>
                <a:lnTo>
                  <a:pt x="158468" y="480"/>
                </a:lnTo>
                <a:lnTo>
                  <a:pt x="159666" y="749"/>
                </a:lnTo>
                <a:lnTo>
                  <a:pt x="160849" y="1077"/>
                </a:lnTo>
                <a:lnTo>
                  <a:pt x="162014" y="1462"/>
                </a:lnTo>
                <a:lnTo>
                  <a:pt x="163159" y="1903"/>
                </a:lnTo>
                <a:lnTo>
                  <a:pt x="164281" y="2401"/>
                </a:lnTo>
                <a:lnTo>
                  <a:pt x="165377" y="2952"/>
                </a:lnTo>
                <a:lnTo>
                  <a:pt x="166445" y="3557"/>
                </a:lnTo>
                <a:lnTo>
                  <a:pt x="167482" y="4214"/>
                </a:lnTo>
                <a:lnTo>
                  <a:pt x="168485" y="4920"/>
                </a:lnTo>
                <a:lnTo>
                  <a:pt x="169452" y="5675"/>
                </a:lnTo>
                <a:lnTo>
                  <a:pt x="170382" y="6477"/>
                </a:lnTo>
                <a:lnTo>
                  <a:pt x="171271" y="7323"/>
                </a:lnTo>
                <a:lnTo>
                  <a:pt x="172117" y="8212"/>
                </a:lnTo>
                <a:lnTo>
                  <a:pt x="172918" y="9141"/>
                </a:lnTo>
                <a:lnTo>
                  <a:pt x="173673" y="10109"/>
                </a:lnTo>
                <a:lnTo>
                  <a:pt x="174380" y="11112"/>
                </a:lnTo>
                <a:lnTo>
                  <a:pt x="175037" y="12149"/>
                </a:lnTo>
                <a:lnTo>
                  <a:pt x="175641" y="13217"/>
                </a:lnTo>
                <a:lnTo>
                  <a:pt x="176193" y="14313"/>
                </a:lnTo>
                <a:lnTo>
                  <a:pt x="176691" y="15435"/>
                </a:lnTo>
                <a:lnTo>
                  <a:pt x="177132" y="16580"/>
                </a:lnTo>
                <a:lnTo>
                  <a:pt x="177517" y="17745"/>
                </a:lnTo>
                <a:lnTo>
                  <a:pt x="177844" y="18928"/>
                </a:lnTo>
                <a:lnTo>
                  <a:pt x="178113" y="20125"/>
                </a:lnTo>
                <a:lnTo>
                  <a:pt x="178323" y="21334"/>
                </a:lnTo>
                <a:lnTo>
                  <a:pt x="178473" y="22552"/>
                </a:lnTo>
                <a:lnTo>
                  <a:pt x="178564" y="23776"/>
                </a:lnTo>
                <a:lnTo>
                  <a:pt x="178594" y="25003"/>
                </a:lnTo>
                <a:lnTo>
                  <a:pt x="178594" y="75009"/>
                </a:lnTo>
                <a:lnTo>
                  <a:pt x="178564" y="76236"/>
                </a:lnTo>
                <a:lnTo>
                  <a:pt x="178473" y="77460"/>
                </a:lnTo>
                <a:lnTo>
                  <a:pt x="178323" y="78678"/>
                </a:lnTo>
                <a:lnTo>
                  <a:pt x="178113" y="79887"/>
                </a:lnTo>
                <a:lnTo>
                  <a:pt x="177844" y="81085"/>
                </a:lnTo>
                <a:lnTo>
                  <a:pt x="177517" y="82267"/>
                </a:lnTo>
                <a:lnTo>
                  <a:pt x="177132" y="83433"/>
                </a:lnTo>
                <a:lnTo>
                  <a:pt x="176691" y="84578"/>
                </a:lnTo>
                <a:lnTo>
                  <a:pt x="176193" y="85700"/>
                </a:lnTo>
                <a:lnTo>
                  <a:pt x="175641" y="86796"/>
                </a:lnTo>
                <a:lnTo>
                  <a:pt x="175037" y="87864"/>
                </a:lnTo>
                <a:lnTo>
                  <a:pt x="174380" y="88900"/>
                </a:lnTo>
                <a:lnTo>
                  <a:pt x="173673" y="89904"/>
                </a:lnTo>
                <a:lnTo>
                  <a:pt x="172918" y="90871"/>
                </a:lnTo>
                <a:lnTo>
                  <a:pt x="172117" y="91800"/>
                </a:lnTo>
                <a:lnTo>
                  <a:pt x="171271" y="92689"/>
                </a:lnTo>
                <a:lnTo>
                  <a:pt x="170382" y="93535"/>
                </a:lnTo>
                <a:lnTo>
                  <a:pt x="169452" y="94337"/>
                </a:lnTo>
                <a:lnTo>
                  <a:pt x="168485" y="95092"/>
                </a:lnTo>
                <a:lnTo>
                  <a:pt x="167482" y="95799"/>
                </a:lnTo>
                <a:lnTo>
                  <a:pt x="166445" y="96455"/>
                </a:lnTo>
                <a:lnTo>
                  <a:pt x="165377" y="97060"/>
                </a:lnTo>
                <a:lnTo>
                  <a:pt x="164281" y="97612"/>
                </a:lnTo>
                <a:lnTo>
                  <a:pt x="163159" y="98109"/>
                </a:lnTo>
                <a:lnTo>
                  <a:pt x="162014" y="98551"/>
                </a:lnTo>
                <a:lnTo>
                  <a:pt x="160849" y="98936"/>
                </a:lnTo>
                <a:lnTo>
                  <a:pt x="159666" y="99263"/>
                </a:lnTo>
                <a:lnTo>
                  <a:pt x="158468" y="99532"/>
                </a:lnTo>
                <a:lnTo>
                  <a:pt x="157259" y="99742"/>
                </a:lnTo>
                <a:lnTo>
                  <a:pt x="156041" y="99892"/>
                </a:lnTo>
                <a:lnTo>
                  <a:pt x="154817" y="99982"/>
                </a:lnTo>
                <a:lnTo>
                  <a:pt x="153591" y="100013"/>
                </a:lnTo>
                <a:lnTo>
                  <a:pt x="25003" y="100013"/>
                </a:lnTo>
                <a:lnTo>
                  <a:pt x="23776" y="99982"/>
                </a:lnTo>
                <a:lnTo>
                  <a:pt x="22552" y="99892"/>
                </a:lnTo>
                <a:lnTo>
                  <a:pt x="21334" y="99742"/>
                </a:lnTo>
                <a:lnTo>
                  <a:pt x="20125" y="99532"/>
                </a:lnTo>
                <a:lnTo>
                  <a:pt x="18928" y="99263"/>
                </a:lnTo>
                <a:lnTo>
                  <a:pt x="17745" y="98936"/>
                </a:lnTo>
                <a:lnTo>
                  <a:pt x="16580" y="98551"/>
                </a:lnTo>
                <a:lnTo>
                  <a:pt x="15435" y="98109"/>
                </a:lnTo>
                <a:lnTo>
                  <a:pt x="14313" y="97612"/>
                </a:lnTo>
                <a:lnTo>
                  <a:pt x="13217" y="97060"/>
                </a:lnTo>
                <a:lnTo>
                  <a:pt x="12149" y="96455"/>
                </a:lnTo>
                <a:lnTo>
                  <a:pt x="11112" y="95799"/>
                </a:lnTo>
                <a:lnTo>
                  <a:pt x="10109" y="95092"/>
                </a:lnTo>
                <a:lnTo>
                  <a:pt x="9141" y="94337"/>
                </a:lnTo>
                <a:lnTo>
                  <a:pt x="8212" y="93535"/>
                </a:lnTo>
                <a:lnTo>
                  <a:pt x="7323" y="92689"/>
                </a:lnTo>
                <a:lnTo>
                  <a:pt x="6477" y="91800"/>
                </a:lnTo>
                <a:lnTo>
                  <a:pt x="5675" y="90871"/>
                </a:lnTo>
                <a:lnTo>
                  <a:pt x="4920" y="89904"/>
                </a:lnTo>
                <a:lnTo>
                  <a:pt x="4214" y="88900"/>
                </a:lnTo>
                <a:lnTo>
                  <a:pt x="3557" y="87864"/>
                </a:lnTo>
                <a:lnTo>
                  <a:pt x="2952" y="86796"/>
                </a:lnTo>
                <a:lnTo>
                  <a:pt x="2401" y="85700"/>
                </a:lnTo>
                <a:lnTo>
                  <a:pt x="1903" y="84578"/>
                </a:lnTo>
                <a:lnTo>
                  <a:pt x="1462" y="83433"/>
                </a:lnTo>
                <a:lnTo>
                  <a:pt x="1077" y="82267"/>
                </a:lnTo>
                <a:lnTo>
                  <a:pt x="749" y="81085"/>
                </a:lnTo>
                <a:lnTo>
                  <a:pt x="480" y="79887"/>
                </a:lnTo>
                <a:lnTo>
                  <a:pt x="271" y="78678"/>
                </a:lnTo>
                <a:lnTo>
                  <a:pt x="120" y="77460"/>
                </a:lnTo>
                <a:lnTo>
                  <a:pt x="30" y="76236"/>
                </a:lnTo>
                <a:lnTo>
                  <a:pt x="0" y="75009"/>
                </a:lnTo>
                <a:lnTo>
                  <a:pt x="0" y="25003"/>
                </a:lnTo>
                <a:lnTo>
                  <a:pt x="30" y="23776"/>
                </a:lnTo>
                <a:lnTo>
                  <a:pt x="120" y="22552"/>
                </a:lnTo>
                <a:lnTo>
                  <a:pt x="271" y="21334"/>
                </a:lnTo>
                <a:lnTo>
                  <a:pt x="480" y="20125"/>
                </a:lnTo>
                <a:lnTo>
                  <a:pt x="749" y="18928"/>
                </a:lnTo>
                <a:lnTo>
                  <a:pt x="1077" y="17745"/>
                </a:lnTo>
                <a:lnTo>
                  <a:pt x="1462" y="16580"/>
                </a:lnTo>
                <a:lnTo>
                  <a:pt x="1903" y="15435"/>
                </a:lnTo>
                <a:lnTo>
                  <a:pt x="2401" y="14313"/>
                </a:lnTo>
                <a:lnTo>
                  <a:pt x="2952" y="13217"/>
                </a:lnTo>
                <a:lnTo>
                  <a:pt x="3557" y="12149"/>
                </a:lnTo>
                <a:lnTo>
                  <a:pt x="4214" y="11112"/>
                </a:lnTo>
                <a:lnTo>
                  <a:pt x="4920" y="10109"/>
                </a:lnTo>
                <a:lnTo>
                  <a:pt x="5675" y="9141"/>
                </a:lnTo>
                <a:lnTo>
                  <a:pt x="6477" y="8212"/>
                </a:lnTo>
                <a:lnTo>
                  <a:pt x="7323" y="7323"/>
                </a:lnTo>
                <a:lnTo>
                  <a:pt x="8212" y="6477"/>
                </a:lnTo>
                <a:lnTo>
                  <a:pt x="9141" y="5675"/>
                </a:lnTo>
                <a:lnTo>
                  <a:pt x="10109" y="4920"/>
                </a:lnTo>
                <a:lnTo>
                  <a:pt x="11112" y="4214"/>
                </a:lnTo>
                <a:lnTo>
                  <a:pt x="12149" y="3557"/>
                </a:lnTo>
                <a:lnTo>
                  <a:pt x="13217" y="2952"/>
                </a:lnTo>
                <a:lnTo>
                  <a:pt x="14313" y="2401"/>
                </a:lnTo>
                <a:lnTo>
                  <a:pt x="15435" y="1903"/>
                </a:lnTo>
                <a:lnTo>
                  <a:pt x="16580" y="1462"/>
                </a:lnTo>
                <a:lnTo>
                  <a:pt x="17745" y="1077"/>
                </a:lnTo>
                <a:lnTo>
                  <a:pt x="18928" y="749"/>
                </a:lnTo>
                <a:lnTo>
                  <a:pt x="20125" y="480"/>
                </a:lnTo>
                <a:lnTo>
                  <a:pt x="21334" y="271"/>
                </a:lnTo>
                <a:lnTo>
                  <a:pt x="22552" y="120"/>
                </a:lnTo>
                <a:lnTo>
                  <a:pt x="23776" y="30"/>
                </a:lnTo>
                <a:lnTo>
                  <a:pt x="25003" y="0"/>
                </a:lnTo>
              </a:path>
            </a:pathLst>
          </a:custGeom>
          <a:solidFill>
            <a:srgbClr val="555757"/>
          </a:solidFill>
          <a:ln/>
        </p:spPr>
      </p:sp>
      <p:sp>
        <p:nvSpPr>
          <p:cNvPr id="39" name="Text 37"/>
          <p:cNvSpPr/>
          <p:nvPr/>
        </p:nvSpPr>
        <p:spPr>
          <a:xfrm>
            <a:off x="3243263" y="1174075"/>
            <a:ext cx="782955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计划耗时</a:t>
            </a:r>
            <a:endParaRPr lang="en-US" sz="788" dirty="0"/>
          </a:p>
        </p:txBody>
      </p:sp>
      <p:sp>
        <p:nvSpPr>
          <p:cNvPr id="40" name="Shape 38"/>
          <p:cNvSpPr/>
          <p:nvPr/>
        </p:nvSpPr>
        <p:spPr>
          <a:xfrm>
            <a:off x="3028950" y="1184077"/>
            <a:ext cx="614363" cy="100013"/>
          </a:xfrm>
          <a:custGeom>
            <a:avLst/>
            <a:gdLst/>
            <a:ahLst/>
            <a:cxnLst/>
            <a:rect l="l" t="t" r="r" b="b"/>
            <a:pathLst>
              <a:path w="614363" h="100013">
                <a:moveTo>
                  <a:pt x="0" y="0"/>
                </a:moveTo>
                <a:lnTo>
                  <a:pt x="614363" y="0"/>
                </a:lnTo>
                <a:lnTo>
                  <a:pt x="614363" y="100013"/>
                </a:lnTo>
                <a:lnTo>
                  <a:pt x="0" y="100013"/>
                </a:lnTo>
                <a:close/>
              </a:path>
            </a:pathLst>
          </a:custGeom>
          <a:noFill/>
          <a:ln/>
        </p:spPr>
      </p:sp>
      <p:sp>
        <p:nvSpPr>
          <p:cNvPr id="41" name="Shape 39"/>
          <p:cNvSpPr/>
          <p:nvPr/>
        </p:nvSpPr>
        <p:spPr>
          <a:xfrm>
            <a:off x="3714750" y="1184077"/>
            <a:ext cx="178594" cy="100013"/>
          </a:xfrm>
          <a:custGeom>
            <a:avLst/>
            <a:gdLst/>
            <a:ahLst/>
            <a:cxnLst/>
            <a:rect l="l" t="t" r="r" b="b"/>
            <a:pathLst>
              <a:path w="178594" h="100013">
                <a:moveTo>
                  <a:pt x="25003" y="0"/>
                </a:moveTo>
                <a:lnTo>
                  <a:pt x="153591" y="0"/>
                </a:lnTo>
                <a:lnTo>
                  <a:pt x="154817" y="30"/>
                </a:lnTo>
                <a:lnTo>
                  <a:pt x="156041" y="120"/>
                </a:lnTo>
                <a:lnTo>
                  <a:pt x="157259" y="271"/>
                </a:lnTo>
                <a:lnTo>
                  <a:pt x="158468" y="480"/>
                </a:lnTo>
                <a:lnTo>
                  <a:pt x="159666" y="749"/>
                </a:lnTo>
                <a:lnTo>
                  <a:pt x="160849" y="1077"/>
                </a:lnTo>
                <a:lnTo>
                  <a:pt x="162014" y="1462"/>
                </a:lnTo>
                <a:lnTo>
                  <a:pt x="163159" y="1903"/>
                </a:lnTo>
                <a:lnTo>
                  <a:pt x="164281" y="2401"/>
                </a:lnTo>
                <a:lnTo>
                  <a:pt x="165377" y="2952"/>
                </a:lnTo>
                <a:lnTo>
                  <a:pt x="166445" y="3557"/>
                </a:lnTo>
                <a:lnTo>
                  <a:pt x="167482" y="4214"/>
                </a:lnTo>
                <a:lnTo>
                  <a:pt x="168485" y="4920"/>
                </a:lnTo>
                <a:lnTo>
                  <a:pt x="169452" y="5675"/>
                </a:lnTo>
                <a:lnTo>
                  <a:pt x="170382" y="6477"/>
                </a:lnTo>
                <a:lnTo>
                  <a:pt x="171271" y="7323"/>
                </a:lnTo>
                <a:lnTo>
                  <a:pt x="172117" y="8212"/>
                </a:lnTo>
                <a:lnTo>
                  <a:pt x="172918" y="9141"/>
                </a:lnTo>
                <a:lnTo>
                  <a:pt x="173673" y="10109"/>
                </a:lnTo>
                <a:lnTo>
                  <a:pt x="174380" y="11112"/>
                </a:lnTo>
                <a:lnTo>
                  <a:pt x="175037" y="12149"/>
                </a:lnTo>
                <a:lnTo>
                  <a:pt x="175641" y="13217"/>
                </a:lnTo>
                <a:lnTo>
                  <a:pt x="176193" y="14313"/>
                </a:lnTo>
                <a:lnTo>
                  <a:pt x="176691" y="15435"/>
                </a:lnTo>
                <a:lnTo>
                  <a:pt x="177132" y="16580"/>
                </a:lnTo>
                <a:lnTo>
                  <a:pt x="177517" y="17745"/>
                </a:lnTo>
                <a:lnTo>
                  <a:pt x="177844" y="18928"/>
                </a:lnTo>
                <a:lnTo>
                  <a:pt x="178113" y="20125"/>
                </a:lnTo>
                <a:lnTo>
                  <a:pt x="178323" y="21334"/>
                </a:lnTo>
                <a:lnTo>
                  <a:pt x="178473" y="22552"/>
                </a:lnTo>
                <a:lnTo>
                  <a:pt x="178564" y="23776"/>
                </a:lnTo>
                <a:lnTo>
                  <a:pt x="178594" y="25003"/>
                </a:lnTo>
                <a:lnTo>
                  <a:pt x="178594" y="75009"/>
                </a:lnTo>
                <a:lnTo>
                  <a:pt x="178564" y="76236"/>
                </a:lnTo>
                <a:lnTo>
                  <a:pt x="178473" y="77460"/>
                </a:lnTo>
                <a:lnTo>
                  <a:pt x="178323" y="78678"/>
                </a:lnTo>
                <a:lnTo>
                  <a:pt x="178113" y="79887"/>
                </a:lnTo>
                <a:lnTo>
                  <a:pt x="177844" y="81085"/>
                </a:lnTo>
                <a:lnTo>
                  <a:pt x="177517" y="82267"/>
                </a:lnTo>
                <a:lnTo>
                  <a:pt x="177132" y="83433"/>
                </a:lnTo>
                <a:lnTo>
                  <a:pt x="176691" y="84578"/>
                </a:lnTo>
                <a:lnTo>
                  <a:pt x="176193" y="85700"/>
                </a:lnTo>
                <a:lnTo>
                  <a:pt x="175641" y="86796"/>
                </a:lnTo>
                <a:lnTo>
                  <a:pt x="175037" y="87864"/>
                </a:lnTo>
                <a:lnTo>
                  <a:pt x="174380" y="88900"/>
                </a:lnTo>
                <a:lnTo>
                  <a:pt x="173673" y="89904"/>
                </a:lnTo>
                <a:lnTo>
                  <a:pt x="172918" y="90871"/>
                </a:lnTo>
                <a:lnTo>
                  <a:pt x="172117" y="91800"/>
                </a:lnTo>
                <a:lnTo>
                  <a:pt x="171271" y="92689"/>
                </a:lnTo>
                <a:lnTo>
                  <a:pt x="170382" y="93535"/>
                </a:lnTo>
                <a:lnTo>
                  <a:pt x="169452" y="94337"/>
                </a:lnTo>
                <a:lnTo>
                  <a:pt x="168485" y="95092"/>
                </a:lnTo>
                <a:lnTo>
                  <a:pt x="167482" y="95799"/>
                </a:lnTo>
                <a:lnTo>
                  <a:pt x="166445" y="96455"/>
                </a:lnTo>
                <a:lnTo>
                  <a:pt x="165377" y="97060"/>
                </a:lnTo>
                <a:lnTo>
                  <a:pt x="164281" y="97612"/>
                </a:lnTo>
                <a:lnTo>
                  <a:pt x="163159" y="98109"/>
                </a:lnTo>
                <a:lnTo>
                  <a:pt x="162014" y="98551"/>
                </a:lnTo>
                <a:lnTo>
                  <a:pt x="160849" y="98936"/>
                </a:lnTo>
                <a:lnTo>
                  <a:pt x="159666" y="99263"/>
                </a:lnTo>
                <a:lnTo>
                  <a:pt x="158468" y="99532"/>
                </a:lnTo>
                <a:lnTo>
                  <a:pt x="157259" y="99742"/>
                </a:lnTo>
                <a:lnTo>
                  <a:pt x="156041" y="99892"/>
                </a:lnTo>
                <a:lnTo>
                  <a:pt x="154817" y="99982"/>
                </a:lnTo>
                <a:lnTo>
                  <a:pt x="153591" y="100013"/>
                </a:lnTo>
                <a:lnTo>
                  <a:pt x="25003" y="100013"/>
                </a:lnTo>
                <a:lnTo>
                  <a:pt x="23776" y="99982"/>
                </a:lnTo>
                <a:lnTo>
                  <a:pt x="22552" y="99892"/>
                </a:lnTo>
                <a:lnTo>
                  <a:pt x="21334" y="99742"/>
                </a:lnTo>
                <a:lnTo>
                  <a:pt x="20125" y="99532"/>
                </a:lnTo>
                <a:lnTo>
                  <a:pt x="18928" y="99263"/>
                </a:lnTo>
                <a:lnTo>
                  <a:pt x="17745" y="98936"/>
                </a:lnTo>
                <a:lnTo>
                  <a:pt x="16580" y="98551"/>
                </a:lnTo>
                <a:lnTo>
                  <a:pt x="15435" y="98109"/>
                </a:lnTo>
                <a:lnTo>
                  <a:pt x="14313" y="97612"/>
                </a:lnTo>
                <a:lnTo>
                  <a:pt x="13217" y="97060"/>
                </a:lnTo>
                <a:lnTo>
                  <a:pt x="12149" y="96455"/>
                </a:lnTo>
                <a:lnTo>
                  <a:pt x="11112" y="95799"/>
                </a:lnTo>
                <a:lnTo>
                  <a:pt x="10109" y="95092"/>
                </a:lnTo>
                <a:lnTo>
                  <a:pt x="9141" y="94337"/>
                </a:lnTo>
                <a:lnTo>
                  <a:pt x="8212" y="93535"/>
                </a:lnTo>
                <a:lnTo>
                  <a:pt x="7323" y="92689"/>
                </a:lnTo>
                <a:lnTo>
                  <a:pt x="6477" y="91800"/>
                </a:lnTo>
                <a:lnTo>
                  <a:pt x="5675" y="90871"/>
                </a:lnTo>
                <a:lnTo>
                  <a:pt x="4920" y="89904"/>
                </a:lnTo>
                <a:lnTo>
                  <a:pt x="4214" y="88900"/>
                </a:lnTo>
                <a:lnTo>
                  <a:pt x="3557" y="87864"/>
                </a:lnTo>
                <a:lnTo>
                  <a:pt x="2952" y="86796"/>
                </a:lnTo>
                <a:lnTo>
                  <a:pt x="2401" y="85700"/>
                </a:lnTo>
                <a:lnTo>
                  <a:pt x="1903" y="84578"/>
                </a:lnTo>
                <a:lnTo>
                  <a:pt x="1462" y="83433"/>
                </a:lnTo>
                <a:lnTo>
                  <a:pt x="1077" y="82267"/>
                </a:lnTo>
                <a:lnTo>
                  <a:pt x="749" y="81085"/>
                </a:lnTo>
                <a:lnTo>
                  <a:pt x="480" y="79887"/>
                </a:lnTo>
                <a:lnTo>
                  <a:pt x="271" y="78678"/>
                </a:lnTo>
                <a:lnTo>
                  <a:pt x="120" y="77460"/>
                </a:lnTo>
                <a:lnTo>
                  <a:pt x="30" y="76236"/>
                </a:lnTo>
                <a:lnTo>
                  <a:pt x="0" y="75009"/>
                </a:lnTo>
                <a:lnTo>
                  <a:pt x="0" y="25003"/>
                </a:lnTo>
                <a:lnTo>
                  <a:pt x="30" y="23776"/>
                </a:lnTo>
                <a:lnTo>
                  <a:pt x="120" y="22552"/>
                </a:lnTo>
                <a:lnTo>
                  <a:pt x="271" y="21334"/>
                </a:lnTo>
                <a:lnTo>
                  <a:pt x="480" y="20125"/>
                </a:lnTo>
                <a:lnTo>
                  <a:pt x="749" y="18928"/>
                </a:lnTo>
                <a:lnTo>
                  <a:pt x="1077" y="17745"/>
                </a:lnTo>
                <a:lnTo>
                  <a:pt x="1462" y="16580"/>
                </a:lnTo>
                <a:lnTo>
                  <a:pt x="1903" y="15435"/>
                </a:lnTo>
                <a:lnTo>
                  <a:pt x="2401" y="14313"/>
                </a:lnTo>
                <a:lnTo>
                  <a:pt x="2952" y="13217"/>
                </a:lnTo>
                <a:lnTo>
                  <a:pt x="3557" y="12149"/>
                </a:lnTo>
                <a:lnTo>
                  <a:pt x="4214" y="11112"/>
                </a:lnTo>
                <a:lnTo>
                  <a:pt x="4920" y="10109"/>
                </a:lnTo>
                <a:lnTo>
                  <a:pt x="5675" y="9141"/>
                </a:lnTo>
                <a:lnTo>
                  <a:pt x="6477" y="8212"/>
                </a:lnTo>
                <a:lnTo>
                  <a:pt x="7323" y="7323"/>
                </a:lnTo>
                <a:lnTo>
                  <a:pt x="8212" y="6477"/>
                </a:lnTo>
                <a:lnTo>
                  <a:pt x="9141" y="5675"/>
                </a:lnTo>
                <a:lnTo>
                  <a:pt x="10109" y="4920"/>
                </a:lnTo>
                <a:lnTo>
                  <a:pt x="11112" y="4214"/>
                </a:lnTo>
                <a:lnTo>
                  <a:pt x="12149" y="3557"/>
                </a:lnTo>
                <a:lnTo>
                  <a:pt x="13217" y="2952"/>
                </a:lnTo>
                <a:lnTo>
                  <a:pt x="14313" y="2401"/>
                </a:lnTo>
                <a:lnTo>
                  <a:pt x="15435" y="1903"/>
                </a:lnTo>
                <a:lnTo>
                  <a:pt x="16580" y="1462"/>
                </a:lnTo>
                <a:lnTo>
                  <a:pt x="17745" y="1077"/>
                </a:lnTo>
                <a:lnTo>
                  <a:pt x="18928" y="749"/>
                </a:lnTo>
                <a:lnTo>
                  <a:pt x="20125" y="480"/>
                </a:lnTo>
                <a:lnTo>
                  <a:pt x="21334" y="271"/>
                </a:lnTo>
                <a:lnTo>
                  <a:pt x="22552" y="120"/>
                </a:lnTo>
                <a:lnTo>
                  <a:pt x="23776" y="30"/>
                </a:lnTo>
                <a:lnTo>
                  <a:pt x="25003" y="0"/>
                </a:lnTo>
              </a:path>
            </a:pathLst>
          </a:custGeom>
          <a:solidFill>
            <a:srgbClr val="D33941"/>
          </a:solidFill>
          <a:ln/>
        </p:spPr>
      </p:sp>
      <p:sp>
        <p:nvSpPr>
          <p:cNvPr id="42" name="Text 40"/>
          <p:cNvSpPr/>
          <p:nvPr/>
        </p:nvSpPr>
        <p:spPr>
          <a:xfrm>
            <a:off x="3929063" y="1174075"/>
            <a:ext cx="782955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实际耗时</a:t>
            </a:r>
            <a:endParaRPr lang="en-US" sz="788" dirty="0"/>
          </a:p>
        </p:txBody>
      </p:sp>
      <p:sp>
        <p:nvSpPr>
          <p:cNvPr id="43" name="Shape 41"/>
          <p:cNvSpPr/>
          <p:nvPr/>
        </p:nvSpPr>
        <p:spPr>
          <a:xfrm>
            <a:off x="3714750" y="1184077"/>
            <a:ext cx="614363" cy="100013"/>
          </a:xfrm>
          <a:custGeom>
            <a:avLst/>
            <a:gdLst/>
            <a:ahLst/>
            <a:cxnLst/>
            <a:rect l="l" t="t" r="r" b="b"/>
            <a:pathLst>
              <a:path w="614363" h="100013">
                <a:moveTo>
                  <a:pt x="0" y="0"/>
                </a:moveTo>
                <a:lnTo>
                  <a:pt x="614363" y="0"/>
                </a:lnTo>
                <a:lnTo>
                  <a:pt x="614363" y="100013"/>
                </a:lnTo>
                <a:lnTo>
                  <a:pt x="0" y="100013"/>
                </a:lnTo>
                <a:close/>
              </a:path>
            </a:pathLst>
          </a:custGeom>
          <a:noFill/>
          <a:ln/>
        </p:spPr>
      </p:sp>
      <p:sp>
        <p:nvSpPr>
          <p:cNvPr id="44" name="Shape 42"/>
          <p:cNvSpPr/>
          <p:nvPr/>
        </p:nvSpPr>
        <p:spPr>
          <a:xfrm>
            <a:off x="4686300" y="772418"/>
            <a:ext cx="4243388" cy="692944"/>
          </a:xfrm>
          <a:prstGeom prst="rect">
            <a:avLst/>
          </a:prstGeom>
          <a:solidFill>
            <a:srgbClr val="FFFFFF"/>
          </a:solidFill>
          <a:ln w="6191">
            <a:solidFill>
              <a:srgbClr val="DDDDDD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4686300" y="1577876"/>
            <a:ext cx="4243388" cy="692944"/>
          </a:xfrm>
          <a:prstGeom prst="rect">
            <a:avLst/>
          </a:prstGeom>
          <a:solidFill>
            <a:srgbClr val="FFFFFF"/>
          </a:solidFill>
          <a:ln w="6191">
            <a:solidFill>
              <a:srgbClr val="DDDDDD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4686300" y="2383334"/>
            <a:ext cx="4243388" cy="692944"/>
          </a:xfrm>
          <a:prstGeom prst="rect">
            <a:avLst/>
          </a:prstGeom>
          <a:solidFill>
            <a:srgbClr val="FFFFFF"/>
          </a:solidFill>
          <a:ln w="6191">
            <a:solidFill>
              <a:srgbClr val="DDDDDD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4686300" y="3187898"/>
            <a:ext cx="4243388" cy="1385887"/>
          </a:xfrm>
          <a:prstGeom prst="rect">
            <a:avLst/>
          </a:prstGeom>
          <a:solidFill>
            <a:srgbClr val="FFFFFF"/>
          </a:solidFill>
          <a:ln w="6191">
            <a:solidFill>
              <a:srgbClr val="DDDDDD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214313" y="329505"/>
            <a:ext cx="8715375" cy="328613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2000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攻坚关键交付节点，量化指标彰显执行效能</a:t>
            </a:r>
            <a:endParaRPr lang="en-US" sz="2000" dirty="0"/>
          </a:p>
        </p:txBody>
      </p:sp>
      <p:sp>
        <p:nvSpPr>
          <p:cNvPr id="49" name="Text 47"/>
          <p:cNvSpPr/>
          <p:nvPr/>
        </p:nvSpPr>
        <p:spPr>
          <a:xfrm>
            <a:off x="214313" y="771525"/>
            <a:ext cx="4243388" cy="22860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核心阶段计划与实际耗时对比</a:t>
            </a:r>
            <a:endParaRPr lang="en-US" sz="1100" dirty="0"/>
          </a:p>
        </p:txBody>
      </p:sp>
      <p:sp>
        <p:nvSpPr>
          <p:cNvPr id="50" name="Text 48"/>
          <p:cNvSpPr/>
          <p:nvPr/>
        </p:nvSpPr>
        <p:spPr>
          <a:xfrm>
            <a:off x="4779169" y="633115"/>
            <a:ext cx="4143375" cy="228600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核心产出物交付</a:t>
            </a:r>
            <a:endParaRPr lang="en-US" sz="1100" dirty="0"/>
          </a:p>
        </p:txBody>
      </p:sp>
      <p:sp>
        <p:nvSpPr>
          <p:cNvPr id="51" name="Text 49"/>
          <p:cNvSpPr/>
          <p:nvPr/>
        </p:nvSpPr>
        <p:spPr>
          <a:xfrm>
            <a:off x="4777439" y="888504"/>
            <a:ext cx="414338" cy="5143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42</a:t>
            </a:r>
            <a:endParaRPr lang="en-US" sz="2700" dirty="0"/>
          </a:p>
        </p:txBody>
      </p:sp>
      <p:sp>
        <p:nvSpPr>
          <p:cNvPr id="52" name="Text 50"/>
          <p:cNvSpPr/>
          <p:nvPr/>
        </p:nvSpPr>
        <p:spPr>
          <a:xfrm>
            <a:off x="5247196" y="1159966"/>
            <a:ext cx="114300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件</a:t>
            </a:r>
            <a:endParaRPr lang="en-US" sz="900" dirty="0"/>
          </a:p>
        </p:txBody>
      </p:sp>
      <p:sp>
        <p:nvSpPr>
          <p:cNvPr id="53" name="Text 51"/>
          <p:cNvSpPr/>
          <p:nvPr/>
        </p:nvSpPr>
        <p:spPr>
          <a:xfrm>
            <a:off x="4779169" y="1431429"/>
            <a:ext cx="4143375" cy="171450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超计划完成15%，产能转化效率高位</a:t>
            </a:r>
            <a:endParaRPr lang="en-US" sz="900" dirty="0"/>
          </a:p>
        </p:txBody>
      </p:sp>
      <p:sp>
        <p:nvSpPr>
          <p:cNvPr id="54" name="Text 52"/>
          <p:cNvSpPr/>
          <p:nvPr/>
        </p:nvSpPr>
        <p:spPr>
          <a:xfrm>
            <a:off x="4779169" y="1438573"/>
            <a:ext cx="4143375" cy="228600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纠偏措施执行率</a:t>
            </a:r>
            <a:endParaRPr lang="en-US" sz="1100" dirty="0"/>
          </a:p>
        </p:txBody>
      </p:sp>
      <p:sp>
        <p:nvSpPr>
          <p:cNvPr id="55" name="Text 53"/>
          <p:cNvSpPr/>
          <p:nvPr/>
        </p:nvSpPr>
        <p:spPr>
          <a:xfrm>
            <a:off x="4779559" y="1693962"/>
            <a:ext cx="735806" cy="5143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98.5</a:t>
            </a:r>
            <a:endParaRPr lang="en-US" sz="2700" dirty="0"/>
          </a:p>
        </p:txBody>
      </p:sp>
      <p:sp>
        <p:nvSpPr>
          <p:cNvPr id="56" name="Text 54"/>
          <p:cNvSpPr/>
          <p:nvPr/>
        </p:nvSpPr>
        <p:spPr>
          <a:xfrm>
            <a:off x="5571902" y="1965424"/>
            <a:ext cx="107156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%</a:t>
            </a:r>
            <a:endParaRPr lang="en-US" sz="900" dirty="0"/>
          </a:p>
        </p:txBody>
      </p:sp>
      <p:sp>
        <p:nvSpPr>
          <p:cNvPr id="57" name="Text 55"/>
          <p:cNvSpPr/>
          <p:nvPr/>
        </p:nvSpPr>
        <p:spPr>
          <a:xfrm>
            <a:off x="4779169" y="2236887"/>
            <a:ext cx="4143375" cy="171450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风险响应机制运转流畅，航向不偏移</a:t>
            </a:r>
            <a:endParaRPr lang="en-US" sz="900" dirty="0"/>
          </a:p>
        </p:txBody>
      </p:sp>
      <p:sp>
        <p:nvSpPr>
          <p:cNvPr id="58" name="Text 56"/>
          <p:cNvSpPr/>
          <p:nvPr/>
        </p:nvSpPr>
        <p:spPr>
          <a:xfrm>
            <a:off x="4779169" y="2244030"/>
            <a:ext cx="4143375" cy="228600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节点按时完成率</a:t>
            </a:r>
            <a:endParaRPr lang="en-US" sz="1100" dirty="0"/>
          </a:p>
        </p:txBody>
      </p:sp>
      <p:sp>
        <p:nvSpPr>
          <p:cNvPr id="59" name="Text 57"/>
          <p:cNvSpPr/>
          <p:nvPr/>
        </p:nvSpPr>
        <p:spPr>
          <a:xfrm>
            <a:off x="4779838" y="2499420"/>
            <a:ext cx="414338" cy="5143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95</a:t>
            </a:r>
            <a:endParaRPr lang="en-US" sz="2700" dirty="0"/>
          </a:p>
        </p:txBody>
      </p:sp>
      <p:sp>
        <p:nvSpPr>
          <p:cNvPr id="60" name="Text 58"/>
          <p:cNvSpPr/>
          <p:nvPr/>
        </p:nvSpPr>
        <p:spPr>
          <a:xfrm>
            <a:off x="5250991" y="2770882"/>
            <a:ext cx="107156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%</a:t>
            </a:r>
            <a:endParaRPr lang="en-US" sz="900" dirty="0"/>
          </a:p>
        </p:txBody>
      </p:sp>
      <p:sp>
        <p:nvSpPr>
          <p:cNvPr id="61" name="Text 59"/>
          <p:cNvSpPr/>
          <p:nvPr/>
        </p:nvSpPr>
        <p:spPr>
          <a:xfrm>
            <a:off x="4779169" y="3042345"/>
            <a:ext cx="4143375" cy="171450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强约束条件下展现高执行力与韧性</a:t>
            </a:r>
            <a:endParaRPr lang="en-US" sz="900" dirty="0"/>
          </a:p>
        </p:txBody>
      </p:sp>
      <p:sp>
        <p:nvSpPr>
          <p:cNvPr id="62" name="Text 60"/>
          <p:cNvSpPr/>
          <p:nvPr/>
        </p:nvSpPr>
        <p:spPr>
          <a:xfrm>
            <a:off x="4779169" y="3480792"/>
            <a:ext cx="4143375" cy="228600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纠偏案例</a:t>
            </a:r>
            <a:endParaRPr lang="en-US" sz="1100" dirty="0"/>
          </a:p>
        </p:txBody>
      </p:sp>
      <p:sp>
        <p:nvSpPr>
          <p:cNvPr id="63" name="Text 61"/>
          <p:cNvSpPr/>
          <p:nvPr/>
        </p:nvSpPr>
        <p:spPr>
          <a:xfrm>
            <a:off x="4779169" y="3721894"/>
            <a:ext cx="4143375" cy="171450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核心架构模块交付</a:t>
            </a:r>
            <a:endParaRPr lang="en-US" sz="900" dirty="0"/>
          </a:p>
        </p:txBody>
      </p:sp>
      <p:sp>
        <p:nvSpPr>
          <p:cNvPr id="64" name="Text 62"/>
          <p:cNvSpPr/>
          <p:nvPr/>
        </p:nvSpPr>
        <p:spPr>
          <a:xfrm>
            <a:off x="4779169" y="3936206"/>
            <a:ext cx="4143375" cy="342900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面临联调延期4天风险，启动备用接口方案，纠偏措施100%执行，最终将偏差压缩</a:t>
            </a:r>
            <a:endParaRPr lang="en-US" sz="900" dirty="0"/>
          </a:p>
          <a:p>
            <a:pPr algn="l" indent="0" marL="0">
              <a:buNone/>
            </a:pPr>
            <a:r>
              <a:rPr lang="en-US" sz="900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至1天并完成交付。</a:t>
            </a:r>
            <a:endParaRPr lang="en-US" sz="900" dirty="0"/>
          </a:p>
        </p:txBody>
      </p:sp>
      <p:sp>
        <p:nvSpPr>
          <p:cNvPr id="65" name="Text 63"/>
          <p:cNvSpPr/>
          <p:nvPr/>
        </p:nvSpPr>
        <p:spPr>
          <a:xfrm>
            <a:off x="214313" y="4686300"/>
            <a:ext cx="8715375" cy="128588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700" i="1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数据来源：项目进度周报、项目交付物台账、项目管理月报、项目复盘报告</a:t>
            </a:r>
            <a:endParaRPr lang="en-US" sz="700" dirty="0"/>
          </a:p>
        </p:txBody>
      </p:sp>
      <p:sp>
        <p:nvSpPr>
          <p:cNvPr id="65535" name="wm:hwcld:2026-08-14T09:41:30:f30de1e4"/>
          <p:cNvSpPr/>
          <p:nvPr/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ln/>
        </p:spPr>
      </p:sp>
      <p:sp>
        <p:nvSpPr>
          <p:cNvPr id="3" name="Shape 1"/>
          <p:cNvSpPr/>
          <p:nvPr/>
        </p:nvSpPr>
        <p:spPr>
          <a:xfrm>
            <a:off x="214313" y="1001018"/>
            <a:ext cx="4243388" cy="3571875"/>
          </a:xfrm>
          <a:prstGeom prst="rect">
            <a:avLst/>
          </a:prstGeom>
          <a:solidFill>
            <a:srgbClr val="FFFFFF"/>
          </a:solidFill>
          <a:ln w="6191">
            <a:solidFill>
              <a:srgbClr val="DDDDDD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62869" y="4241602"/>
            <a:ext cx="3539657" cy="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62869" y="3555802"/>
            <a:ext cx="3539657" cy="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62869" y="2870002"/>
            <a:ext cx="3539657" cy="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62869" y="2184202"/>
            <a:ext cx="3539657" cy="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62869" y="1505545"/>
            <a:ext cx="3539657" cy="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62869" y="4241602"/>
            <a:ext cx="3539657" cy="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22801" y="4176451"/>
            <a:ext cx="482917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0%</a:t>
            </a:r>
            <a:endParaRPr lang="en-US" sz="788" dirty="0"/>
          </a:p>
        </p:txBody>
      </p:sp>
      <p:sp>
        <p:nvSpPr>
          <p:cNvPr id="11" name="Text 9"/>
          <p:cNvSpPr/>
          <p:nvPr/>
        </p:nvSpPr>
        <p:spPr>
          <a:xfrm>
            <a:off x="-27218" y="3492615"/>
            <a:ext cx="632936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10%</a:t>
            </a:r>
            <a:endParaRPr lang="en-US" sz="788" dirty="0"/>
          </a:p>
        </p:txBody>
      </p:sp>
      <p:sp>
        <p:nvSpPr>
          <p:cNvPr id="12" name="Text 10"/>
          <p:cNvSpPr/>
          <p:nvPr/>
        </p:nvSpPr>
        <p:spPr>
          <a:xfrm>
            <a:off x="-27218" y="2808780"/>
            <a:ext cx="632936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20%</a:t>
            </a:r>
            <a:endParaRPr lang="en-US" sz="788" dirty="0"/>
          </a:p>
        </p:txBody>
      </p:sp>
      <p:sp>
        <p:nvSpPr>
          <p:cNvPr id="13" name="Text 11"/>
          <p:cNvSpPr/>
          <p:nvPr/>
        </p:nvSpPr>
        <p:spPr>
          <a:xfrm>
            <a:off x="-27218" y="2124944"/>
            <a:ext cx="632936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30%</a:t>
            </a:r>
            <a:endParaRPr lang="en-US" sz="788" dirty="0"/>
          </a:p>
        </p:txBody>
      </p:sp>
      <p:sp>
        <p:nvSpPr>
          <p:cNvPr id="14" name="Text 12"/>
          <p:cNvSpPr/>
          <p:nvPr/>
        </p:nvSpPr>
        <p:spPr>
          <a:xfrm>
            <a:off x="-27218" y="1441109"/>
            <a:ext cx="632936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40%</a:t>
            </a:r>
            <a:endParaRPr lang="en-US" sz="788" dirty="0"/>
          </a:p>
        </p:txBody>
      </p:sp>
      <p:sp>
        <p:nvSpPr>
          <p:cNvPr id="15" name="Text 13"/>
          <p:cNvSpPr/>
          <p:nvPr/>
        </p:nvSpPr>
        <p:spPr>
          <a:xfrm>
            <a:off x="713849" y="4276463"/>
            <a:ext cx="782955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营收增速</a:t>
            </a:r>
            <a:endParaRPr lang="en-US" sz="788" dirty="0"/>
          </a:p>
        </p:txBody>
      </p:sp>
      <p:sp>
        <p:nvSpPr>
          <p:cNvPr id="16" name="Text 14"/>
          <p:cNvSpPr/>
          <p:nvPr/>
        </p:nvSpPr>
        <p:spPr>
          <a:xfrm>
            <a:off x="1448744" y="4276463"/>
            <a:ext cx="1082993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细分收入增速</a:t>
            </a:r>
            <a:endParaRPr lang="en-US" sz="788" dirty="0"/>
          </a:p>
        </p:txBody>
      </p:sp>
      <p:sp>
        <p:nvSpPr>
          <p:cNvPr id="17" name="Text 15"/>
          <p:cNvSpPr/>
          <p:nvPr/>
        </p:nvSpPr>
        <p:spPr>
          <a:xfrm>
            <a:off x="2483677" y="4276463"/>
            <a:ext cx="782955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客流提升</a:t>
            </a:r>
            <a:endParaRPr lang="en-US" sz="788" dirty="0"/>
          </a:p>
        </p:txBody>
      </p:sp>
      <p:sp>
        <p:nvSpPr>
          <p:cNvPr id="18" name="Text 16"/>
          <p:cNvSpPr/>
          <p:nvPr/>
        </p:nvSpPr>
        <p:spPr>
          <a:xfrm>
            <a:off x="3218572" y="4276463"/>
            <a:ext cx="1082993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驻留时长延长</a:t>
            </a:r>
            <a:endParaRPr lang="en-US" sz="788" dirty="0"/>
          </a:p>
        </p:txBody>
      </p:sp>
      <p:sp>
        <p:nvSpPr>
          <p:cNvPr id="19" name="Shape 17"/>
          <p:cNvSpPr/>
          <p:nvPr/>
        </p:nvSpPr>
        <p:spPr>
          <a:xfrm>
            <a:off x="928342" y="3206602"/>
            <a:ext cx="353966" cy="1029856"/>
          </a:xfrm>
          <a:custGeom>
            <a:avLst/>
            <a:gdLst/>
            <a:ahLst/>
            <a:cxnLst/>
            <a:rect l="l" t="t" r="r" b="b"/>
            <a:pathLst>
              <a:path w="353966" h="1029856">
                <a:moveTo>
                  <a:pt x="0" y="1029856"/>
                </a:moveTo>
                <a:lnTo>
                  <a:pt x="353966" y="1029856"/>
                </a:lnTo>
                <a:lnTo>
                  <a:pt x="353966" y="0"/>
                </a:lnTo>
                <a:lnTo>
                  <a:pt x="0" y="0"/>
                </a:lnTo>
                <a:close/>
              </a:path>
            </a:pathLst>
          </a:custGeom>
          <a:solidFill>
            <a:srgbClr val="D33941"/>
          </a:solidFill>
          <a:ln/>
        </p:spPr>
      </p:sp>
      <p:sp>
        <p:nvSpPr>
          <p:cNvPr id="20" name="Shape 18"/>
          <p:cNvSpPr/>
          <p:nvPr/>
        </p:nvSpPr>
        <p:spPr>
          <a:xfrm>
            <a:off x="1813257" y="1998948"/>
            <a:ext cx="353966" cy="2237510"/>
          </a:xfrm>
          <a:custGeom>
            <a:avLst/>
            <a:gdLst/>
            <a:ahLst/>
            <a:cxnLst/>
            <a:rect l="l" t="t" r="r" b="b"/>
            <a:pathLst>
              <a:path w="353966" h="2237510">
                <a:moveTo>
                  <a:pt x="0" y="2237510"/>
                </a:moveTo>
                <a:lnTo>
                  <a:pt x="353966" y="2237510"/>
                </a:lnTo>
                <a:lnTo>
                  <a:pt x="353966" y="0"/>
                </a:lnTo>
                <a:lnTo>
                  <a:pt x="0" y="0"/>
                </a:lnTo>
                <a:close/>
              </a:path>
            </a:pathLst>
          </a:custGeom>
          <a:solidFill>
            <a:srgbClr val="D33941"/>
          </a:solidFill>
          <a:ln/>
        </p:spPr>
      </p:sp>
      <p:sp>
        <p:nvSpPr>
          <p:cNvPr id="21" name="Shape 19"/>
          <p:cNvSpPr/>
          <p:nvPr/>
        </p:nvSpPr>
        <p:spPr>
          <a:xfrm>
            <a:off x="2698172" y="2526869"/>
            <a:ext cx="353966" cy="1709589"/>
          </a:xfrm>
          <a:custGeom>
            <a:avLst/>
            <a:gdLst/>
            <a:ahLst/>
            <a:cxnLst/>
            <a:rect l="l" t="t" r="r" b="b"/>
            <a:pathLst>
              <a:path w="353966" h="1709589">
                <a:moveTo>
                  <a:pt x="0" y="1709589"/>
                </a:moveTo>
                <a:lnTo>
                  <a:pt x="353966" y="1709589"/>
                </a:lnTo>
                <a:lnTo>
                  <a:pt x="353966" y="0"/>
                </a:lnTo>
                <a:lnTo>
                  <a:pt x="0" y="0"/>
                </a:lnTo>
                <a:close/>
              </a:path>
            </a:pathLst>
          </a:custGeom>
          <a:solidFill>
            <a:srgbClr val="D33941"/>
          </a:solidFill>
          <a:ln/>
        </p:spPr>
      </p:sp>
      <p:sp>
        <p:nvSpPr>
          <p:cNvPr id="22" name="Shape 20"/>
          <p:cNvSpPr/>
          <p:nvPr/>
        </p:nvSpPr>
        <p:spPr>
          <a:xfrm>
            <a:off x="3583086" y="1501116"/>
            <a:ext cx="353966" cy="2735342"/>
          </a:xfrm>
          <a:custGeom>
            <a:avLst/>
            <a:gdLst/>
            <a:ahLst/>
            <a:cxnLst/>
            <a:rect l="l" t="t" r="r" b="b"/>
            <a:pathLst>
              <a:path w="353966" h="2735342">
                <a:moveTo>
                  <a:pt x="0" y="2735342"/>
                </a:moveTo>
                <a:lnTo>
                  <a:pt x="353966" y="2735342"/>
                </a:lnTo>
                <a:lnTo>
                  <a:pt x="353966" y="0"/>
                </a:lnTo>
                <a:lnTo>
                  <a:pt x="0" y="0"/>
                </a:lnTo>
                <a:close/>
              </a:path>
            </a:pathLst>
          </a:custGeom>
          <a:solidFill>
            <a:srgbClr val="D33941"/>
          </a:solidFill>
          <a:ln/>
        </p:spPr>
      </p:sp>
      <p:sp>
        <p:nvSpPr>
          <p:cNvPr id="23" name="Text 21"/>
          <p:cNvSpPr/>
          <p:nvPr/>
        </p:nvSpPr>
        <p:spPr>
          <a:xfrm>
            <a:off x="563830" y="3068013"/>
            <a:ext cx="1082993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15.06%</a:t>
            </a:r>
            <a:endParaRPr lang="en-US" sz="788" dirty="0"/>
          </a:p>
        </p:txBody>
      </p:sp>
      <p:sp>
        <p:nvSpPr>
          <p:cNvPr id="24" name="Text 22"/>
          <p:cNvSpPr/>
          <p:nvPr/>
        </p:nvSpPr>
        <p:spPr>
          <a:xfrm>
            <a:off x="1448744" y="1860360"/>
            <a:ext cx="1082993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32.72%</a:t>
            </a:r>
            <a:endParaRPr lang="en-US" sz="788" dirty="0"/>
          </a:p>
        </p:txBody>
      </p:sp>
      <p:sp>
        <p:nvSpPr>
          <p:cNvPr id="25" name="Text 23"/>
          <p:cNvSpPr/>
          <p:nvPr/>
        </p:nvSpPr>
        <p:spPr>
          <a:xfrm>
            <a:off x="2558686" y="2388281"/>
            <a:ext cx="632936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25%</a:t>
            </a:r>
            <a:endParaRPr lang="en-US" sz="788" dirty="0"/>
          </a:p>
        </p:txBody>
      </p:sp>
      <p:sp>
        <p:nvSpPr>
          <p:cNvPr id="26" name="Text 24"/>
          <p:cNvSpPr/>
          <p:nvPr/>
        </p:nvSpPr>
        <p:spPr>
          <a:xfrm>
            <a:off x="3443600" y="1362527"/>
            <a:ext cx="632936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40%</a:t>
            </a:r>
            <a:endParaRPr lang="en-US" sz="788" dirty="0"/>
          </a:p>
        </p:txBody>
      </p:sp>
      <p:sp>
        <p:nvSpPr>
          <p:cNvPr id="27" name="Shape 25"/>
          <p:cNvSpPr/>
          <p:nvPr/>
        </p:nvSpPr>
        <p:spPr>
          <a:xfrm>
            <a:off x="4686300" y="773032"/>
            <a:ext cx="4243388" cy="1071563"/>
          </a:xfrm>
          <a:prstGeom prst="rect">
            <a:avLst/>
          </a:prstGeom>
          <a:solidFill>
            <a:srgbClr val="FFFFFF"/>
          </a:solidFill>
          <a:ln w="6191">
            <a:solidFill>
              <a:srgbClr val="DDDDDD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4686300" y="1958392"/>
            <a:ext cx="4243388" cy="714375"/>
          </a:xfrm>
          <a:prstGeom prst="rect">
            <a:avLst/>
          </a:prstGeom>
          <a:solidFill>
            <a:srgbClr val="FFFFFF"/>
          </a:solidFill>
          <a:ln w="6191">
            <a:solidFill>
              <a:srgbClr val="DDDDDD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4686300" y="2786397"/>
            <a:ext cx="4243388" cy="1785938"/>
          </a:xfrm>
          <a:prstGeom prst="rect">
            <a:avLst/>
          </a:prstGeom>
          <a:solidFill>
            <a:srgbClr val="FFFFFF"/>
          </a:solidFill>
          <a:ln w="6191">
            <a:solidFill>
              <a:srgbClr val="DDDDDD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214313" y="329505"/>
            <a:ext cx="8715375" cy="328613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2000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兑现商业承诺，项目交付创造显著增量价值</a:t>
            </a:r>
            <a:endParaRPr lang="en-US" sz="2000" dirty="0"/>
          </a:p>
        </p:txBody>
      </p:sp>
      <p:sp>
        <p:nvSpPr>
          <p:cNvPr id="31" name="Text 29"/>
          <p:cNvSpPr/>
          <p:nvPr/>
        </p:nvSpPr>
        <p:spPr>
          <a:xfrm>
            <a:off x="214313" y="773311"/>
            <a:ext cx="4243388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核心商业指标跃升幅度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4779169" y="850106"/>
            <a:ext cx="4143375" cy="22860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北极星指标跃升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4779169" y="1091208"/>
            <a:ext cx="4143375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North Star Metric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4778332" y="1319808"/>
            <a:ext cx="764381" cy="5143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40%</a:t>
            </a:r>
            <a:endParaRPr lang="en-US" sz="2700" dirty="0"/>
          </a:p>
        </p:txBody>
      </p:sp>
      <p:sp>
        <p:nvSpPr>
          <p:cNvPr id="35" name="Text 33"/>
          <p:cNvSpPr/>
          <p:nvPr/>
        </p:nvSpPr>
        <p:spPr>
          <a:xfrm>
            <a:off x="5599026" y="1591270"/>
            <a:ext cx="685800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驻留时长延长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79169" y="1877020"/>
            <a:ext cx="4143375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场景化交付显著提升用户粘性与活跃度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4779169" y="2035411"/>
            <a:ext cx="4143375" cy="22860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单项目赋能增量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4779169" y="2276512"/>
            <a:ext cx="4143375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Empowerment Value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4780676" y="2505112"/>
            <a:ext cx="1357313" cy="5143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&gt;1000万</a:t>
            </a:r>
            <a:endParaRPr lang="en-US" sz="2700" dirty="0"/>
          </a:p>
        </p:txBody>
      </p:sp>
      <p:sp>
        <p:nvSpPr>
          <p:cNvPr id="40" name="Text 38"/>
          <p:cNvSpPr/>
          <p:nvPr/>
        </p:nvSpPr>
        <p:spPr>
          <a:xfrm>
            <a:off x="4779169" y="3062325"/>
            <a:ext cx="4143375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打破投入产出难复盘痛点，价值可量化追溯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4779169" y="3079291"/>
            <a:ext cx="4143375" cy="228600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D3385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无效交付代价</a:t>
            </a:r>
            <a:endParaRPr lang="en-US" sz="1100" dirty="0"/>
          </a:p>
        </p:txBody>
      </p:sp>
      <p:sp>
        <p:nvSpPr>
          <p:cNvPr id="42" name="Text 40"/>
          <p:cNvSpPr/>
          <p:nvPr/>
        </p:nvSpPr>
        <p:spPr>
          <a:xfrm>
            <a:off x="4779169" y="3320393"/>
            <a:ext cx="4143375" cy="171450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Risk Warning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4778164" y="3548993"/>
            <a:ext cx="1321594" cy="5143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7F000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-53.16%</a:t>
            </a:r>
            <a:endParaRPr lang="en-US" sz="2700" dirty="0"/>
          </a:p>
        </p:txBody>
      </p:sp>
      <p:sp>
        <p:nvSpPr>
          <p:cNvPr id="44" name="Text 42"/>
          <p:cNvSpPr/>
          <p:nvPr/>
        </p:nvSpPr>
        <p:spPr>
          <a:xfrm>
            <a:off x="6155903" y="3820455"/>
            <a:ext cx="571500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净利润暴跌</a:t>
            </a:r>
            <a:endParaRPr lang="en-US" sz="900" dirty="0"/>
          </a:p>
        </p:txBody>
      </p:sp>
      <p:sp>
        <p:nvSpPr>
          <p:cNvPr id="45" name="Text 43"/>
          <p:cNvSpPr/>
          <p:nvPr/>
        </p:nvSpPr>
        <p:spPr>
          <a:xfrm>
            <a:off x="4779169" y="4106205"/>
            <a:ext cx="4143375" cy="171450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神州高铁案例警示：缺乏有效交付将导致商业承诺严重未兑现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214313" y="4686300"/>
            <a:ext cx="8715375" cy="128588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700" i="1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数据来源：鲁北化工年报、新浪财经、神州高铁年报（2024-2025）</a:t>
            </a:r>
            <a:endParaRPr lang="en-US" sz="700" dirty="0"/>
          </a:p>
        </p:txBody>
      </p:sp>
      <p:sp>
        <p:nvSpPr>
          <p:cNvPr id="65535" name="wm:hwcld:2026-08-14T09:41:30:f30de1e4"/>
          <p:cNvSpPr/>
          <p:nvPr/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ln/>
        </p:spPr>
      </p:sp>
      <p:sp>
        <p:nvSpPr>
          <p:cNvPr id="3" name="Shape 1"/>
          <p:cNvSpPr/>
          <p:nvPr/>
        </p:nvSpPr>
        <p:spPr>
          <a:xfrm>
            <a:off x="214313" y="1003529"/>
            <a:ext cx="4243388" cy="1978819"/>
          </a:xfrm>
          <a:prstGeom prst="rect">
            <a:avLst/>
          </a:prstGeom>
          <a:solidFill>
            <a:srgbClr val="FFFFFF"/>
          </a:solidFill>
          <a:ln w="6191">
            <a:solidFill>
              <a:srgbClr val="DDDDDD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347211" y="1876382"/>
            <a:ext cx="212993" cy="16763"/>
          </a:xfrm>
          <a:custGeom>
            <a:avLst/>
            <a:gdLst/>
            <a:ahLst/>
            <a:cxnLst/>
            <a:rect l="l" t="t" r="r" b="b"/>
            <a:pathLst>
              <a:path w="212993" h="16763">
                <a:moveTo>
                  <a:pt x="0" y="16763"/>
                </a:moveTo>
                <a:lnTo>
                  <a:pt x="105837" y="0"/>
                </a:lnTo>
                <a:lnTo>
                  <a:pt x="212993" y="0"/>
                </a:lnTo>
              </a:path>
            </a:pathLst>
          </a:custGeom>
          <a:noFill/>
          <a:ln w="6350">
            <a:solidFill>
              <a:srgbClr val="D3394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00667" y="2435085"/>
            <a:ext cx="182927" cy="75771"/>
          </a:xfrm>
          <a:custGeom>
            <a:avLst/>
            <a:gdLst/>
            <a:ahLst/>
            <a:cxnLst/>
            <a:rect l="l" t="t" r="r" b="b"/>
            <a:pathLst>
              <a:path w="182927" h="75771">
                <a:moveTo>
                  <a:pt x="182927" y="0"/>
                </a:moveTo>
                <a:lnTo>
                  <a:pt x="107156" y="75771"/>
                </a:lnTo>
                <a:lnTo>
                  <a:pt x="0" y="75771"/>
                </a:lnTo>
              </a:path>
            </a:pathLst>
          </a:custGeom>
          <a:noFill/>
          <a:ln w="6350">
            <a:solidFill>
              <a:srgbClr val="55575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188336" y="1396907"/>
            <a:ext cx="170141" cy="86692"/>
          </a:xfrm>
          <a:custGeom>
            <a:avLst/>
            <a:gdLst/>
            <a:ahLst/>
            <a:cxnLst/>
            <a:rect l="l" t="t" r="r" b="b"/>
            <a:pathLst>
              <a:path w="170141" h="86692">
                <a:moveTo>
                  <a:pt x="170141" y="86692"/>
                </a:moveTo>
                <a:lnTo>
                  <a:pt x="107156" y="0"/>
                </a:lnTo>
                <a:lnTo>
                  <a:pt x="0" y="0"/>
                </a:lnTo>
              </a:path>
            </a:pathLst>
          </a:custGeom>
          <a:noFill/>
          <a:ln w="6350">
            <a:solidFill>
              <a:srgbClr val="30B5C5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727359" y="1363742"/>
            <a:ext cx="627504" cy="1224441"/>
          </a:xfrm>
          <a:custGeom>
            <a:avLst/>
            <a:gdLst/>
            <a:ahLst/>
            <a:cxnLst/>
            <a:rect l="l" t="t" r="r" b="b"/>
            <a:pathLst>
              <a:path w="627504" h="1224441">
                <a:moveTo>
                  <a:pt x="0" y="0"/>
                </a:moveTo>
                <a:lnTo>
                  <a:pt x="43245" y="1492"/>
                </a:lnTo>
                <a:lnTo>
                  <a:pt x="86284" y="5960"/>
                </a:lnTo>
                <a:lnTo>
                  <a:pt x="128912" y="13383"/>
                </a:lnTo>
                <a:lnTo>
                  <a:pt x="170929" y="23726"/>
                </a:lnTo>
                <a:lnTo>
                  <a:pt x="212132" y="36939"/>
                </a:lnTo>
                <a:lnTo>
                  <a:pt x="252327" y="52961"/>
                </a:lnTo>
                <a:lnTo>
                  <a:pt x="291322" y="71714"/>
                </a:lnTo>
                <a:lnTo>
                  <a:pt x="328933" y="93109"/>
                </a:lnTo>
                <a:lnTo>
                  <a:pt x="364980" y="117045"/>
                </a:lnTo>
                <a:lnTo>
                  <a:pt x="399292" y="143409"/>
                </a:lnTo>
                <a:lnTo>
                  <a:pt x="431705" y="172074"/>
                </a:lnTo>
                <a:lnTo>
                  <a:pt x="462067" y="202904"/>
                </a:lnTo>
                <a:lnTo>
                  <a:pt x="490232" y="235753"/>
                </a:lnTo>
                <a:lnTo>
                  <a:pt x="516066" y="270465"/>
                </a:lnTo>
                <a:lnTo>
                  <a:pt x="539447" y="306874"/>
                </a:lnTo>
                <a:lnTo>
                  <a:pt x="560263" y="344808"/>
                </a:lnTo>
                <a:lnTo>
                  <a:pt x="578417" y="384087"/>
                </a:lnTo>
                <a:lnTo>
                  <a:pt x="593820" y="424523"/>
                </a:lnTo>
                <a:lnTo>
                  <a:pt x="606401" y="465924"/>
                </a:lnTo>
                <a:lnTo>
                  <a:pt x="616098" y="508093"/>
                </a:lnTo>
                <a:lnTo>
                  <a:pt x="622867" y="550831"/>
                </a:lnTo>
                <a:lnTo>
                  <a:pt x="626675" y="593933"/>
                </a:lnTo>
                <a:lnTo>
                  <a:pt x="627504" y="637196"/>
                </a:lnTo>
                <a:lnTo>
                  <a:pt x="625350" y="680412"/>
                </a:lnTo>
                <a:lnTo>
                  <a:pt x="620223" y="723378"/>
                </a:lnTo>
                <a:lnTo>
                  <a:pt x="612147" y="765888"/>
                </a:lnTo>
                <a:lnTo>
                  <a:pt x="601162" y="807741"/>
                </a:lnTo>
                <a:lnTo>
                  <a:pt x="587318" y="848737"/>
                </a:lnTo>
                <a:lnTo>
                  <a:pt x="570683" y="888681"/>
                </a:lnTo>
                <a:lnTo>
                  <a:pt x="551335" y="927385"/>
                </a:lnTo>
                <a:lnTo>
                  <a:pt x="529365" y="964663"/>
                </a:lnTo>
                <a:lnTo>
                  <a:pt x="504880" y="1000339"/>
                </a:lnTo>
                <a:lnTo>
                  <a:pt x="477994" y="1034243"/>
                </a:lnTo>
                <a:lnTo>
                  <a:pt x="448836" y="1066214"/>
                </a:lnTo>
                <a:lnTo>
                  <a:pt x="417544" y="1096099"/>
                </a:lnTo>
                <a:lnTo>
                  <a:pt x="384267" y="1123757"/>
                </a:lnTo>
                <a:lnTo>
                  <a:pt x="349163" y="1149057"/>
                </a:lnTo>
                <a:lnTo>
                  <a:pt x="312400" y="1171877"/>
                </a:lnTo>
                <a:lnTo>
                  <a:pt x="274151" y="1192110"/>
                </a:lnTo>
                <a:lnTo>
                  <a:pt x="234599" y="1209659"/>
                </a:lnTo>
                <a:lnTo>
                  <a:pt x="193932" y="1224441"/>
                </a:lnTo>
                <a:lnTo>
                  <a:pt x="110819" y="968642"/>
                </a:lnTo>
                <a:lnTo>
                  <a:pt x="134057" y="960196"/>
                </a:lnTo>
                <a:lnTo>
                  <a:pt x="156658" y="950167"/>
                </a:lnTo>
                <a:lnTo>
                  <a:pt x="178514" y="938606"/>
                </a:lnTo>
                <a:lnTo>
                  <a:pt x="199522" y="925566"/>
                </a:lnTo>
                <a:lnTo>
                  <a:pt x="219581" y="911109"/>
                </a:lnTo>
                <a:lnTo>
                  <a:pt x="238597" y="895304"/>
                </a:lnTo>
                <a:lnTo>
                  <a:pt x="256478" y="878227"/>
                </a:lnTo>
                <a:lnTo>
                  <a:pt x="273139" y="859958"/>
                </a:lnTo>
                <a:lnTo>
                  <a:pt x="288503" y="840584"/>
                </a:lnTo>
                <a:lnTo>
                  <a:pt x="302495" y="820198"/>
                </a:lnTo>
                <a:lnTo>
                  <a:pt x="315049" y="798896"/>
                </a:lnTo>
                <a:lnTo>
                  <a:pt x="326105" y="776780"/>
                </a:lnTo>
                <a:lnTo>
                  <a:pt x="335611" y="753954"/>
                </a:lnTo>
                <a:lnTo>
                  <a:pt x="343521" y="730528"/>
                </a:lnTo>
                <a:lnTo>
                  <a:pt x="349798" y="706612"/>
                </a:lnTo>
                <a:lnTo>
                  <a:pt x="354413" y="682321"/>
                </a:lnTo>
                <a:lnTo>
                  <a:pt x="357343" y="657769"/>
                </a:lnTo>
                <a:lnTo>
                  <a:pt x="358574" y="633074"/>
                </a:lnTo>
                <a:lnTo>
                  <a:pt x="358100" y="608352"/>
                </a:lnTo>
                <a:lnTo>
                  <a:pt x="355924" y="583722"/>
                </a:lnTo>
                <a:lnTo>
                  <a:pt x="352056" y="559301"/>
                </a:lnTo>
                <a:lnTo>
                  <a:pt x="346514" y="535204"/>
                </a:lnTo>
                <a:lnTo>
                  <a:pt x="339326" y="511546"/>
                </a:lnTo>
                <a:lnTo>
                  <a:pt x="330524" y="488440"/>
                </a:lnTo>
                <a:lnTo>
                  <a:pt x="320150" y="465995"/>
                </a:lnTo>
                <a:lnTo>
                  <a:pt x="308255" y="444319"/>
                </a:lnTo>
                <a:lnTo>
                  <a:pt x="294895" y="423513"/>
                </a:lnTo>
                <a:lnTo>
                  <a:pt x="280132" y="403678"/>
                </a:lnTo>
                <a:lnTo>
                  <a:pt x="264038" y="384907"/>
                </a:lnTo>
                <a:lnTo>
                  <a:pt x="246689" y="367290"/>
                </a:lnTo>
                <a:lnTo>
                  <a:pt x="228167" y="350910"/>
                </a:lnTo>
                <a:lnTo>
                  <a:pt x="208560" y="335845"/>
                </a:lnTo>
                <a:lnTo>
                  <a:pt x="187962" y="322167"/>
                </a:lnTo>
                <a:lnTo>
                  <a:pt x="166470" y="309941"/>
                </a:lnTo>
                <a:lnTo>
                  <a:pt x="144187" y="299225"/>
                </a:lnTo>
                <a:lnTo>
                  <a:pt x="121218" y="290070"/>
                </a:lnTo>
                <a:lnTo>
                  <a:pt x="97673" y="282520"/>
                </a:lnTo>
                <a:lnTo>
                  <a:pt x="73664" y="276610"/>
                </a:lnTo>
                <a:lnTo>
                  <a:pt x="49305" y="272368"/>
                </a:lnTo>
                <a:lnTo>
                  <a:pt x="24711" y="269815"/>
                </a:lnTo>
                <a:lnTo>
                  <a:pt x="0" y="268962"/>
                </a:lnTo>
                <a:close/>
              </a:path>
            </a:pathLst>
          </a:custGeom>
          <a:solidFill>
            <a:srgbClr val="D33941"/>
          </a:solidFill>
          <a:ln/>
        </p:spPr>
      </p:sp>
      <p:sp>
        <p:nvSpPr>
          <p:cNvPr id="8" name="Shape 6"/>
          <p:cNvSpPr/>
          <p:nvPr/>
        </p:nvSpPr>
        <p:spPr>
          <a:xfrm>
            <a:off x="1100053" y="1797388"/>
            <a:ext cx="821238" cy="821238"/>
          </a:xfrm>
          <a:custGeom>
            <a:avLst/>
            <a:gdLst/>
            <a:ahLst/>
            <a:cxnLst/>
            <a:rect l="l" t="t" r="r" b="b"/>
            <a:pathLst>
              <a:path w="821238" h="821238">
                <a:moveTo>
                  <a:pt x="821238" y="790795"/>
                </a:moveTo>
                <a:lnTo>
                  <a:pt x="779795" y="802703"/>
                </a:lnTo>
                <a:lnTo>
                  <a:pt x="737632" y="811737"/>
                </a:lnTo>
                <a:lnTo>
                  <a:pt x="694948" y="817854"/>
                </a:lnTo>
                <a:lnTo>
                  <a:pt x="651944" y="821026"/>
                </a:lnTo>
                <a:lnTo>
                  <a:pt x="608825" y="821238"/>
                </a:lnTo>
                <a:lnTo>
                  <a:pt x="565792" y="818488"/>
                </a:lnTo>
                <a:lnTo>
                  <a:pt x="523050" y="812790"/>
                </a:lnTo>
                <a:lnTo>
                  <a:pt x="480801" y="804170"/>
                </a:lnTo>
                <a:lnTo>
                  <a:pt x="439243" y="792669"/>
                </a:lnTo>
                <a:lnTo>
                  <a:pt x="398572" y="778342"/>
                </a:lnTo>
                <a:lnTo>
                  <a:pt x="358982" y="761256"/>
                </a:lnTo>
                <a:lnTo>
                  <a:pt x="320658" y="741491"/>
                </a:lnTo>
                <a:lnTo>
                  <a:pt x="283782" y="719142"/>
                </a:lnTo>
                <a:lnTo>
                  <a:pt x="248527" y="694313"/>
                </a:lnTo>
                <a:lnTo>
                  <a:pt x="215061" y="667122"/>
                </a:lnTo>
                <a:lnTo>
                  <a:pt x="183541" y="637697"/>
                </a:lnTo>
                <a:lnTo>
                  <a:pt x="154116" y="606177"/>
                </a:lnTo>
                <a:lnTo>
                  <a:pt x="126925" y="572711"/>
                </a:lnTo>
                <a:lnTo>
                  <a:pt x="102096" y="537456"/>
                </a:lnTo>
                <a:lnTo>
                  <a:pt x="79747" y="500580"/>
                </a:lnTo>
                <a:lnTo>
                  <a:pt x="59982" y="462256"/>
                </a:lnTo>
                <a:lnTo>
                  <a:pt x="42896" y="422666"/>
                </a:lnTo>
                <a:lnTo>
                  <a:pt x="28569" y="381996"/>
                </a:lnTo>
                <a:lnTo>
                  <a:pt x="17068" y="340437"/>
                </a:lnTo>
                <a:lnTo>
                  <a:pt x="8448" y="298188"/>
                </a:lnTo>
                <a:lnTo>
                  <a:pt x="2750" y="255446"/>
                </a:lnTo>
                <a:lnTo>
                  <a:pt x="0" y="212413"/>
                </a:lnTo>
                <a:lnTo>
                  <a:pt x="212" y="169294"/>
                </a:lnTo>
                <a:lnTo>
                  <a:pt x="3384" y="126290"/>
                </a:lnTo>
                <a:lnTo>
                  <a:pt x="9501" y="83606"/>
                </a:lnTo>
                <a:lnTo>
                  <a:pt x="18535" y="41443"/>
                </a:lnTo>
                <a:lnTo>
                  <a:pt x="30443" y="0"/>
                </a:lnTo>
                <a:lnTo>
                  <a:pt x="286242" y="83113"/>
                </a:lnTo>
                <a:lnTo>
                  <a:pt x="279437" y="106795"/>
                </a:lnTo>
                <a:lnTo>
                  <a:pt x="274275" y="130888"/>
                </a:lnTo>
                <a:lnTo>
                  <a:pt x="270779" y="155279"/>
                </a:lnTo>
                <a:lnTo>
                  <a:pt x="268966" y="179853"/>
                </a:lnTo>
                <a:lnTo>
                  <a:pt x="268845" y="204492"/>
                </a:lnTo>
                <a:lnTo>
                  <a:pt x="270417" y="229082"/>
                </a:lnTo>
                <a:lnTo>
                  <a:pt x="273673" y="253506"/>
                </a:lnTo>
                <a:lnTo>
                  <a:pt x="278599" y="277649"/>
                </a:lnTo>
                <a:lnTo>
                  <a:pt x="285170" y="301397"/>
                </a:lnTo>
                <a:lnTo>
                  <a:pt x="293357" y="324637"/>
                </a:lnTo>
                <a:lnTo>
                  <a:pt x="303121" y="347260"/>
                </a:lnTo>
                <a:lnTo>
                  <a:pt x="314415" y="369159"/>
                </a:lnTo>
                <a:lnTo>
                  <a:pt x="327186" y="390231"/>
                </a:lnTo>
                <a:lnTo>
                  <a:pt x="341374" y="410377"/>
                </a:lnTo>
                <a:lnTo>
                  <a:pt x="356912" y="429500"/>
                </a:lnTo>
                <a:lnTo>
                  <a:pt x="373726" y="447512"/>
                </a:lnTo>
                <a:lnTo>
                  <a:pt x="391738" y="464326"/>
                </a:lnTo>
                <a:lnTo>
                  <a:pt x="410861" y="479864"/>
                </a:lnTo>
                <a:lnTo>
                  <a:pt x="431007" y="494052"/>
                </a:lnTo>
                <a:lnTo>
                  <a:pt x="452079" y="506823"/>
                </a:lnTo>
                <a:lnTo>
                  <a:pt x="473978" y="518117"/>
                </a:lnTo>
                <a:lnTo>
                  <a:pt x="496601" y="527881"/>
                </a:lnTo>
                <a:lnTo>
                  <a:pt x="519841" y="536068"/>
                </a:lnTo>
                <a:lnTo>
                  <a:pt x="543589" y="542640"/>
                </a:lnTo>
                <a:lnTo>
                  <a:pt x="567732" y="547565"/>
                </a:lnTo>
                <a:lnTo>
                  <a:pt x="592156" y="550821"/>
                </a:lnTo>
                <a:lnTo>
                  <a:pt x="616746" y="552393"/>
                </a:lnTo>
                <a:lnTo>
                  <a:pt x="641385" y="552272"/>
                </a:lnTo>
                <a:lnTo>
                  <a:pt x="665959" y="550459"/>
                </a:lnTo>
                <a:lnTo>
                  <a:pt x="690350" y="546963"/>
                </a:lnTo>
                <a:lnTo>
                  <a:pt x="714443" y="541801"/>
                </a:lnTo>
                <a:lnTo>
                  <a:pt x="738125" y="534996"/>
                </a:lnTo>
                <a:close/>
              </a:path>
            </a:pathLst>
          </a:custGeom>
          <a:solidFill>
            <a:srgbClr val="555757"/>
          </a:solidFill>
          <a:ln/>
        </p:spPr>
      </p:sp>
      <p:sp>
        <p:nvSpPr>
          <p:cNvPr id="9" name="Shape 7"/>
          <p:cNvSpPr/>
          <p:nvPr/>
        </p:nvSpPr>
        <p:spPr>
          <a:xfrm>
            <a:off x="1130496" y="1363742"/>
            <a:ext cx="596862" cy="516760"/>
          </a:xfrm>
          <a:custGeom>
            <a:avLst/>
            <a:gdLst/>
            <a:ahLst/>
            <a:cxnLst/>
            <a:rect l="l" t="t" r="r" b="b"/>
            <a:pathLst>
              <a:path w="596862" h="516760">
                <a:moveTo>
                  <a:pt x="0" y="433646"/>
                </a:moveTo>
                <a:lnTo>
                  <a:pt x="8074" y="410363"/>
                </a:lnTo>
                <a:lnTo>
                  <a:pt x="17056" y="387415"/>
                </a:lnTo>
                <a:lnTo>
                  <a:pt x="26931" y="364837"/>
                </a:lnTo>
                <a:lnTo>
                  <a:pt x="37686" y="342664"/>
                </a:lnTo>
                <a:lnTo>
                  <a:pt x="49303" y="320931"/>
                </a:lnTo>
                <a:lnTo>
                  <a:pt x="61764" y="299670"/>
                </a:lnTo>
                <a:lnTo>
                  <a:pt x="75050" y="278915"/>
                </a:lnTo>
                <a:lnTo>
                  <a:pt x="89141" y="258697"/>
                </a:lnTo>
                <a:lnTo>
                  <a:pt x="104015" y="239049"/>
                </a:lnTo>
                <a:lnTo>
                  <a:pt x="119648" y="219999"/>
                </a:lnTo>
                <a:lnTo>
                  <a:pt x="136017" y="201578"/>
                </a:lnTo>
                <a:lnTo>
                  <a:pt x="153097" y="183814"/>
                </a:lnTo>
                <a:lnTo>
                  <a:pt x="170862" y="166734"/>
                </a:lnTo>
                <a:lnTo>
                  <a:pt x="189283" y="150364"/>
                </a:lnTo>
                <a:lnTo>
                  <a:pt x="208332" y="134731"/>
                </a:lnTo>
                <a:lnTo>
                  <a:pt x="227981" y="119857"/>
                </a:lnTo>
                <a:lnTo>
                  <a:pt x="248199" y="105766"/>
                </a:lnTo>
                <a:lnTo>
                  <a:pt x="268954" y="92480"/>
                </a:lnTo>
                <a:lnTo>
                  <a:pt x="290214" y="80019"/>
                </a:lnTo>
                <a:lnTo>
                  <a:pt x="311948" y="68402"/>
                </a:lnTo>
                <a:lnTo>
                  <a:pt x="334121" y="57647"/>
                </a:lnTo>
                <a:lnTo>
                  <a:pt x="356699" y="47772"/>
                </a:lnTo>
                <a:lnTo>
                  <a:pt x="379647" y="38790"/>
                </a:lnTo>
                <a:lnTo>
                  <a:pt x="402930" y="30716"/>
                </a:lnTo>
                <a:lnTo>
                  <a:pt x="426512" y="23562"/>
                </a:lnTo>
                <a:lnTo>
                  <a:pt x="450357" y="17340"/>
                </a:lnTo>
                <a:lnTo>
                  <a:pt x="474428" y="12059"/>
                </a:lnTo>
                <a:lnTo>
                  <a:pt x="498688" y="7727"/>
                </a:lnTo>
                <a:lnTo>
                  <a:pt x="523099" y="4350"/>
                </a:lnTo>
                <a:lnTo>
                  <a:pt x="547623" y="1935"/>
                </a:lnTo>
                <a:lnTo>
                  <a:pt x="572224" y="484"/>
                </a:lnTo>
                <a:lnTo>
                  <a:pt x="596862" y="0"/>
                </a:lnTo>
                <a:lnTo>
                  <a:pt x="596862" y="268962"/>
                </a:lnTo>
                <a:lnTo>
                  <a:pt x="582783" y="269239"/>
                </a:lnTo>
                <a:lnTo>
                  <a:pt x="568726" y="270068"/>
                </a:lnTo>
                <a:lnTo>
                  <a:pt x="554712" y="271448"/>
                </a:lnTo>
                <a:lnTo>
                  <a:pt x="540763" y="273377"/>
                </a:lnTo>
                <a:lnTo>
                  <a:pt x="526900" y="275853"/>
                </a:lnTo>
                <a:lnTo>
                  <a:pt x="513145" y="278871"/>
                </a:lnTo>
                <a:lnTo>
                  <a:pt x="499520" y="282426"/>
                </a:lnTo>
                <a:lnTo>
                  <a:pt x="486044" y="286514"/>
                </a:lnTo>
                <a:lnTo>
                  <a:pt x="472739" y="291128"/>
                </a:lnTo>
                <a:lnTo>
                  <a:pt x="459626" y="296260"/>
                </a:lnTo>
                <a:lnTo>
                  <a:pt x="446724" y="301904"/>
                </a:lnTo>
                <a:lnTo>
                  <a:pt x="434054" y="308049"/>
                </a:lnTo>
                <a:lnTo>
                  <a:pt x="421635" y="314687"/>
                </a:lnTo>
                <a:lnTo>
                  <a:pt x="409486" y="321808"/>
                </a:lnTo>
                <a:lnTo>
                  <a:pt x="397626" y="329400"/>
                </a:lnTo>
                <a:lnTo>
                  <a:pt x="386073" y="337452"/>
                </a:lnTo>
                <a:lnTo>
                  <a:pt x="374846" y="345951"/>
                </a:lnTo>
                <a:lnTo>
                  <a:pt x="363960" y="354884"/>
                </a:lnTo>
                <a:lnTo>
                  <a:pt x="353434" y="364238"/>
                </a:lnTo>
                <a:lnTo>
                  <a:pt x="343283" y="373998"/>
                </a:lnTo>
                <a:lnTo>
                  <a:pt x="333523" y="384149"/>
                </a:lnTo>
                <a:lnTo>
                  <a:pt x="324169" y="394676"/>
                </a:lnTo>
                <a:lnTo>
                  <a:pt x="315235" y="405561"/>
                </a:lnTo>
                <a:lnTo>
                  <a:pt x="306736" y="416789"/>
                </a:lnTo>
                <a:lnTo>
                  <a:pt x="298684" y="428342"/>
                </a:lnTo>
                <a:lnTo>
                  <a:pt x="291092" y="440202"/>
                </a:lnTo>
                <a:lnTo>
                  <a:pt x="283971" y="452351"/>
                </a:lnTo>
                <a:lnTo>
                  <a:pt x="277333" y="464770"/>
                </a:lnTo>
                <a:lnTo>
                  <a:pt x="271188" y="477440"/>
                </a:lnTo>
                <a:lnTo>
                  <a:pt x="265545" y="490342"/>
                </a:lnTo>
                <a:lnTo>
                  <a:pt x="260412" y="503455"/>
                </a:lnTo>
                <a:lnTo>
                  <a:pt x="255798" y="516760"/>
                </a:lnTo>
                <a:close/>
              </a:path>
            </a:pathLst>
          </a:custGeom>
          <a:solidFill>
            <a:srgbClr val="30B5C5"/>
          </a:solidFill>
          <a:ln/>
        </p:spPr>
      </p:sp>
      <p:sp>
        <p:nvSpPr>
          <p:cNvPr id="10" name="Text 8"/>
          <p:cNvSpPr/>
          <p:nvPr/>
        </p:nvSpPr>
        <p:spPr>
          <a:xfrm>
            <a:off x="2595922" y="1816375"/>
            <a:ext cx="632936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45%</a:t>
            </a:r>
            <a:endParaRPr lang="en-US" sz="788" dirty="0"/>
          </a:p>
        </p:txBody>
      </p:sp>
      <p:sp>
        <p:nvSpPr>
          <p:cNvPr id="11" name="Text 9"/>
          <p:cNvSpPr/>
          <p:nvPr/>
        </p:nvSpPr>
        <p:spPr>
          <a:xfrm>
            <a:off x="432012" y="2450848"/>
            <a:ext cx="632936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35%</a:t>
            </a:r>
            <a:endParaRPr lang="en-US" sz="788" dirty="0"/>
          </a:p>
        </p:txBody>
      </p:sp>
      <p:sp>
        <p:nvSpPr>
          <p:cNvPr id="12" name="Text 10"/>
          <p:cNvSpPr/>
          <p:nvPr/>
        </p:nvSpPr>
        <p:spPr>
          <a:xfrm>
            <a:off x="519681" y="1336900"/>
            <a:ext cx="632936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20%</a:t>
            </a:r>
            <a:endParaRPr lang="en-US" sz="788" dirty="0"/>
          </a:p>
        </p:txBody>
      </p:sp>
      <p:sp>
        <p:nvSpPr>
          <p:cNvPr id="13" name="Shape 11"/>
          <p:cNvSpPr/>
          <p:nvPr/>
        </p:nvSpPr>
        <p:spPr>
          <a:xfrm>
            <a:off x="3318986" y="1734145"/>
            <a:ext cx="842963" cy="514350"/>
          </a:xfrm>
          <a:custGeom>
            <a:avLst/>
            <a:gdLst/>
            <a:ahLst/>
            <a:cxnLst/>
            <a:rect l="l" t="t" r="r" b="b"/>
            <a:pathLst>
              <a:path w="842963" h="514350">
                <a:moveTo>
                  <a:pt x="0" y="0"/>
                </a:moveTo>
                <a:lnTo>
                  <a:pt x="842963" y="0"/>
                </a:lnTo>
                <a:lnTo>
                  <a:pt x="842963" y="514350"/>
                </a:lnTo>
                <a:lnTo>
                  <a:pt x="0" y="514350"/>
                </a:lnTo>
                <a:close/>
              </a:path>
            </a:pathLst>
          </a:custGeom>
          <a:noFill/>
          <a:ln/>
        </p:spPr>
      </p:sp>
      <p:sp>
        <p:nvSpPr>
          <p:cNvPr id="14" name="Shape 12"/>
          <p:cNvSpPr/>
          <p:nvPr/>
        </p:nvSpPr>
        <p:spPr>
          <a:xfrm>
            <a:off x="3354705" y="1769864"/>
            <a:ext cx="178594" cy="100013"/>
          </a:xfrm>
          <a:custGeom>
            <a:avLst/>
            <a:gdLst/>
            <a:ahLst/>
            <a:cxnLst/>
            <a:rect l="l" t="t" r="r" b="b"/>
            <a:pathLst>
              <a:path w="178594" h="100013">
                <a:moveTo>
                  <a:pt x="25003" y="0"/>
                </a:moveTo>
                <a:lnTo>
                  <a:pt x="153591" y="0"/>
                </a:lnTo>
                <a:lnTo>
                  <a:pt x="154817" y="30"/>
                </a:lnTo>
                <a:lnTo>
                  <a:pt x="156041" y="120"/>
                </a:lnTo>
                <a:lnTo>
                  <a:pt x="157259" y="271"/>
                </a:lnTo>
                <a:lnTo>
                  <a:pt x="158468" y="480"/>
                </a:lnTo>
                <a:lnTo>
                  <a:pt x="159666" y="749"/>
                </a:lnTo>
                <a:lnTo>
                  <a:pt x="160849" y="1077"/>
                </a:lnTo>
                <a:lnTo>
                  <a:pt x="162014" y="1462"/>
                </a:lnTo>
                <a:lnTo>
                  <a:pt x="163159" y="1903"/>
                </a:lnTo>
                <a:lnTo>
                  <a:pt x="164281" y="2401"/>
                </a:lnTo>
                <a:lnTo>
                  <a:pt x="165377" y="2952"/>
                </a:lnTo>
                <a:lnTo>
                  <a:pt x="166445" y="3557"/>
                </a:lnTo>
                <a:lnTo>
                  <a:pt x="167482" y="4214"/>
                </a:lnTo>
                <a:lnTo>
                  <a:pt x="168485" y="4920"/>
                </a:lnTo>
                <a:lnTo>
                  <a:pt x="169452" y="5675"/>
                </a:lnTo>
                <a:lnTo>
                  <a:pt x="170382" y="6477"/>
                </a:lnTo>
                <a:lnTo>
                  <a:pt x="171271" y="7323"/>
                </a:lnTo>
                <a:lnTo>
                  <a:pt x="172117" y="8212"/>
                </a:lnTo>
                <a:lnTo>
                  <a:pt x="172918" y="9141"/>
                </a:lnTo>
                <a:lnTo>
                  <a:pt x="173673" y="10109"/>
                </a:lnTo>
                <a:lnTo>
                  <a:pt x="174380" y="11112"/>
                </a:lnTo>
                <a:lnTo>
                  <a:pt x="175037" y="12149"/>
                </a:lnTo>
                <a:lnTo>
                  <a:pt x="175641" y="13217"/>
                </a:lnTo>
                <a:lnTo>
                  <a:pt x="176193" y="14313"/>
                </a:lnTo>
                <a:lnTo>
                  <a:pt x="176691" y="15435"/>
                </a:lnTo>
                <a:lnTo>
                  <a:pt x="177132" y="16580"/>
                </a:lnTo>
                <a:lnTo>
                  <a:pt x="177517" y="17745"/>
                </a:lnTo>
                <a:lnTo>
                  <a:pt x="177844" y="18928"/>
                </a:lnTo>
                <a:lnTo>
                  <a:pt x="178113" y="20125"/>
                </a:lnTo>
                <a:lnTo>
                  <a:pt x="178323" y="21334"/>
                </a:lnTo>
                <a:lnTo>
                  <a:pt x="178473" y="22552"/>
                </a:lnTo>
                <a:lnTo>
                  <a:pt x="178564" y="23776"/>
                </a:lnTo>
                <a:lnTo>
                  <a:pt x="178594" y="25003"/>
                </a:lnTo>
                <a:lnTo>
                  <a:pt x="178594" y="75009"/>
                </a:lnTo>
                <a:lnTo>
                  <a:pt x="178564" y="76236"/>
                </a:lnTo>
                <a:lnTo>
                  <a:pt x="178473" y="77460"/>
                </a:lnTo>
                <a:lnTo>
                  <a:pt x="178323" y="78678"/>
                </a:lnTo>
                <a:lnTo>
                  <a:pt x="178113" y="79887"/>
                </a:lnTo>
                <a:lnTo>
                  <a:pt x="177844" y="81085"/>
                </a:lnTo>
                <a:lnTo>
                  <a:pt x="177517" y="82267"/>
                </a:lnTo>
                <a:lnTo>
                  <a:pt x="177132" y="83433"/>
                </a:lnTo>
                <a:lnTo>
                  <a:pt x="176691" y="84578"/>
                </a:lnTo>
                <a:lnTo>
                  <a:pt x="176193" y="85700"/>
                </a:lnTo>
                <a:lnTo>
                  <a:pt x="175641" y="86796"/>
                </a:lnTo>
                <a:lnTo>
                  <a:pt x="175037" y="87864"/>
                </a:lnTo>
                <a:lnTo>
                  <a:pt x="174380" y="88900"/>
                </a:lnTo>
                <a:lnTo>
                  <a:pt x="173673" y="89904"/>
                </a:lnTo>
                <a:lnTo>
                  <a:pt x="172918" y="90871"/>
                </a:lnTo>
                <a:lnTo>
                  <a:pt x="172117" y="91800"/>
                </a:lnTo>
                <a:lnTo>
                  <a:pt x="171271" y="92689"/>
                </a:lnTo>
                <a:lnTo>
                  <a:pt x="170382" y="93535"/>
                </a:lnTo>
                <a:lnTo>
                  <a:pt x="169452" y="94337"/>
                </a:lnTo>
                <a:lnTo>
                  <a:pt x="168485" y="95092"/>
                </a:lnTo>
                <a:lnTo>
                  <a:pt x="167482" y="95799"/>
                </a:lnTo>
                <a:lnTo>
                  <a:pt x="166445" y="96455"/>
                </a:lnTo>
                <a:lnTo>
                  <a:pt x="165377" y="97060"/>
                </a:lnTo>
                <a:lnTo>
                  <a:pt x="164281" y="97612"/>
                </a:lnTo>
                <a:lnTo>
                  <a:pt x="163159" y="98109"/>
                </a:lnTo>
                <a:lnTo>
                  <a:pt x="162014" y="98551"/>
                </a:lnTo>
                <a:lnTo>
                  <a:pt x="160849" y="98936"/>
                </a:lnTo>
                <a:lnTo>
                  <a:pt x="159666" y="99263"/>
                </a:lnTo>
                <a:lnTo>
                  <a:pt x="158468" y="99532"/>
                </a:lnTo>
                <a:lnTo>
                  <a:pt x="157259" y="99742"/>
                </a:lnTo>
                <a:lnTo>
                  <a:pt x="156041" y="99892"/>
                </a:lnTo>
                <a:lnTo>
                  <a:pt x="154817" y="99982"/>
                </a:lnTo>
                <a:lnTo>
                  <a:pt x="153591" y="100013"/>
                </a:lnTo>
                <a:lnTo>
                  <a:pt x="25003" y="100013"/>
                </a:lnTo>
                <a:lnTo>
                  <a:pt x="23776" y="99982"/>
                </a:lnTo>
                <a:lnTo>
                  <a:pt x="22552" y="99892"/>
                </a:lnTo>
                <a:lnTo>
                  <a:pt x="21334" y="99742"/>
                </a:lnTo>
                <a:lnTo>
                  <a:pt x="20125" y="99532"/>
                </a:lnTo>
                <a:lnTo>
                  <a:pt x="18928" y="99263"/>
                </a:lnTo>
                <a:lnTo>
                  <a:pt x="17745" y="98936"/>
                </a:lnTo>
                <a:lnTo>
                  <a:pt x="16580" y="98551"/>
                </a:lnTo>
                <a:lnTo>
                  <a:pt x="15435" y="98109"/>
                </a:lnTo>
                <a:lnTo>
                  <a:pt x="14313" y="97612"/>
                </a:lnTo>
                <a:lnTo>
                  <a:pt x="13217" y="97060"/>
                </a:lnTo>
                <a:lnTo>
                  <a:pt x="12149" y="96455"/>
                </a:lnTo>
                <a:lnTo>
                  <a:pt x="11112" y="95799"/>
                </a:lnTo>
                <a:lnTo>
                  <a:pt x="10109" y="95092"/>
                </a:lnTo>
                <a:lnTo>
                  <a:pt x="9141" y="94337"/>
                </a:lnTo>
                <a:lnTo>
                  <a:pt x="8212" y="93535"/>
                </a:lnTo>
                <a:lnTo>
                  <a:pt x="7323" y="92689"/>
                </a:lnTo>
                <a:lnTo>
                  <a:pt x="6477" y="91800"/>
                </a:lnTo>
                <a:lnTo>
                  <a:pt x="5675" y="90871"/>
                </a:lnTo>
                <a:lnTo>
                  <a:pt x="4920" y="89904"/>
                </a:lnTo>
                <a:lnTo>
                  <a:pt x="4214" y="88900"/>
                </a:lnTo>
                <a:lnTo>
                  <a:pt x="3557" y="87864"/>
                </a:lnTo>
                <a:lnTo>
                  <a:pt x="2952" y="86796"/>
                </a:lnTo>
                <a:lnTo>
                  <a:pt x="2401" y="85700"/>
                </a:lnTo>
                <a:lnTo>
                  <a:pt x="1903" y="84578"/>
                </a:lnTo>
                <a:lnTo>
                  <a:pt x="1462" y="83433"/>
                </a:lnTo>
                <a:lnTo>
                  <a:pt x="1077" y="82267"/>
                </a:lnTo>
                <a:lnTo>
                  <a:pt x="749" y="81085"/>
                </a:lnTo>
                <a:lnTo>
                  <a:pt x="480" y="79887"/>
                </a:lnTo>
                <a:lnTo>
                  <a:pt x="271" y="78678"/>
                </a:lnTo>
                <a:lnTo>
                  <a:pt x="120" y="77460"/>
                </a:lnTo>
                <a:lnTo>
                  <a:pt x="30" y="76236"/>
                </a:lnTo>
                <a:lnTo>
                  <a:pt x="0" y="75009"/>
                </a:lnTo>
                <a:lnTo>
                  <a:pt x="0" y="25003"/>
                </a:lnTo>
                <a:lnTo>
                  <a:pt x="30" y="23776"/>
                </a:lnTo>
                <a:lnTo>
                  <a:pt x="120" y="22552"/>
                </a:lnTo>
                <a:lnTo>
                  <a:pt x="271" y="21334"/>
                </a:lnTo>
                <a:lnTo>
                  <a:pt x="480" y="20125"/>
                </a:lnTo>
                <a:lnTo>
                  <a:pt x="749" y="18928"/>
                </a:lnTo>
                <a:lnTo>
                  <a:pt x="1077" y="17745"/>
                </a:lnTo>
                <a:lnTo>
                  <a:pt x="1462" y="16580"/>
                </a:lnTo>
                <a:lnTo>
                  <a:pt x="1903" y="15435"/>
                </a:lnTo>
                <a:lnTo>
                  <a:pt x="2401" y="14313"/>
                </a:lnTo>
                <a:lnTo>
                  <a:pt x="2952" y="13217"/>
                </a:lnTo>
                <a:lnTo>
                  <a:pt x="3557" y="12149"/>
                </a:lnTo>
                <a:lnTo>
                  <a:pt x="4214" y="11112"/>
                </a:lnTo>
                <a:lnTo>
                  <a:pt x="4920" y="10109"/>
                </a:lnTo>
                <a:lnTo>
                  <a:pt x="5675" y="9141"/>
                </a:lnTo>
                <a:lnTo>
                  <a:pt x="6477" y="8212"/>
                </a:lnTo>
                <a:lnTo>
                  <a:pt x="7323" y="7323"/>
                </a:lnTo>
                <a:lnTo>
                  <a:pt x="8212" y="6477"/>
                </a:lnTo>
                <a:lnTo>
                  <a:pt x="9141" y="5675"/>
                </a:lnTo>
                <a:lnTo>
                  <a:pt x="10109" y="4920"/>
                </a:lnTo>
                <a:lnTo>
                  <a:pt x="11112" y="4214"/>
                </a:lnTo>
                <a:lnTo>
                  <a:pt x="12149" y="3557"/>
                </a:lnTo>
                <a:lnTo>
                  <a:pt x="13217" y="2952"/>
                </a:lnTo>
                <a:lnTo>
                  <a:pt x="14313" y="2401"/>
                </a:lnTo>
                <a:lnTo>
                  <a:pt x="15435" y="1903"/>
                </a:lnTo>
                <a:lnTo>
                  <a:pt x="16580" y="1462"/>
                </a:lnTo>
                <a:lnTo>
                  <a:pt x="17745" y="1077"/>
                </a:lnTo>
                <a:lnTo>
                  <a:pt x="18928" y="749"/>
                </a:lnTo>
                <a:lnTo>
                  <a:pt x="20125" y="480"/>
                </a:lnTo>
                <a:lnTo>
                  <a:pt x="21334" y="271"/>
                </a:lnTo>
                <a:lnTo>
                  <a:pt x="22552" y="120"/>
                </a:lnTo>
                <a:lnTo>
                  <a:pt x="23776" y="30"/>
                </a:lnTo>
                <a:lnTo>
                  <a:pt x="25003" y="0"/>
                </a:lnTo>
              </a:path>
            </a:pathLst>
          </a:custGeom>
          <a:solidFill>
            <a:srgbClr val="D33941"/>
          </a:solidFill>
          <a:ln/>
        </p:spPr>
      </p:sp>
      <p:sp>
        <p:nvSpPr>
          <p:cNvPr id="15" name="Text 13"/>
          <p:cNvSpPr/>
          <p:nvPr/>
        </p:nvSpPr>
        <p:spPr>
          <a:xfrm>
            <a:off x="3569018" y="1759863"/>
            <a:ext cx="782955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实施成本</a:t>
            </a:r>
            <a:endParaRPr lang="en-US" sz="788" dirty="0"/>
          </a:p>
        </p:txBody>
      </p:sp>
      <p:sp>
        <p:nvSpPr>
          <p:cNvPr id="16" name="Shape 14"/>
          <p:cNvSpPr/>
          <p:nvPr/>
        </p:nvSpPr>
        <p:spPr>
          <a:xfrm>
            <a:off x="3354705" y="1769864"/>
            <a:ext cx="585788" cy="100013"/>
          </a:xfrm>
          <a:custGeom>
            <a:avLst/>
            <a:gdLst/>
            <a:ahLst/>
            <a:cxnLst/>
            <a:rect l="l" t="t" r="r" b="b"/>
            <a:pathLst>
              <a:path w="585788" h="100013">
                <a:moveTo>
                  <a:pt x="0" y="0"/>
                </a:moveTo>
                <a:lnTo>
                  <a:pt x="585788" y="0"/>
                </a:lnTo>
                <a:lnTo>
                  <a:pt x="585788" y="100013"/>
                </a:lnTo>
                <a:lnTo>
                  <a:pt x="0" y="100013"/>
                </a:lnTo>
                <a:close/>
              </a:path>
            </a:pathLst>
          </a:custGeom>
          <a:noFill/>
          <a:ln/>
        </p:spPr>
      </p:sp>
      <p:sp>
        <p:nvSpPr>
          <p:cNvPr id="17" name="Shape 15"/>
          <p:cNvSpPr/>
          <p:nvPr/>
        </p:nvSpPr>
        <p:spPr>
          <a:xfrm>
            <a:off x="3354705" y="1941314"/>
            <a:ext cx="178594" cy="100013"/>
          </a:xfrm>
          <a:custGeom>
            <a:avLst/>
            <a:gdLst/>
            <a:ahLst/>
            <a:cxnLst/>
            <a:rect l="l" t="t" r="r" b="b"/>
            <a:pathLst>
              <a:path w="178594" h="100013">
                <a:moveTo>
                  <a:pt x="25003" y="0"/>
                </a:moveTo>
                <a:lnTo>
                  <a:pt x="153591" y="0"/>
                </a:lnTo>
                <a:lnTo>
                  <a:pt x="154817" y="30"/>
                </a:lnTo>
                <a:lnTo>
                  <a:pt x="156041" y="120"/>
                </a:lnTo>
                <a:lnTo>
                  <a:pt x="157259" y="271"/>
                </a:lnTo>
                <a:lnTo>
                  <a:pt x="158468" y="480"/>
                </a:lnTo>
                <a:lnTo>
                  <a:pt x="159666" y="749"/>
                </a:lnTo>
                <a:lnTo>
                  <a:pt x="160849" y="1077"/>
                </a:lnTo>
                <a:lnTo>
                  <a:pt x="162014" y="1462"/>
                </a:lnTo>
                <a:lnTo>
                  <a:pt x="163159" y="1903"/>
                </a:lnTo>
                <a:lnTo>
                  <a:pt x="164281" y="2401"/>
                </a:lnTo>
                <a:lnTo>
                  <a:pt x="165377" y="2952"/>
                </a:lnTo>
                <a:lnTo>
                  <a:pt x="166445" y="3557"/>
                </a:lnTo>
                <a:lnTo>
                  <a:pt x="167482" y="4214"/>
                </a:lnTo>
                <a:lnTo>
                  <a:pt x="168485" y="4920"/>
                </a:lnTo>
                <a:lnTo>
                  <a:pt x="169452" y="5675"/>
                </a:lnTo>
                <a:lnTo>
                  <a:pt x="170382" y="6477"/>
                </a:lnTo>
                <a:lnTo>
                  <a:pt x="171271" y="7323"/>
                </a:lnTo>
                <a:lnTo>
                  <a:pt x="172117" y="8212"/>
                </a:lnTo>
                <a:lnTo>
                  <a:pt x="172918" y="9141"/>
                </a:lnTo>
                <a:lnTo>
                  <a:pt x="173673" y="10109"/>
                </a:lnTo>
                <a:lnTo>
                  <a:pt x="174380" y="11112"/>
                </a:lnTo>
                <a:lnTo>
                  <a:pt x="175037" y="12149"/>
                </a:lnTo>
                <a:lnTo>
                  <a:pt x="175641" y="13217"/>
                </a:lnTo>
                <a:lnTo>
                  <a:pt x="176193" y="14313"/>
                </a:lnTo>
                <a:lnTo>
                  <a:pt x="176691" y="15435"/>
                </a:lnTo>
                <a:lnTo>
                  <a:pt x="177132" y="16580"/>
                </a:lnTo>
                <a:lnTo>
                  <a:pt x="177517" y="17745"/>
                </a:lnTo>
                <a:lnTo>
                  <a:pt x="177844" y="18928"/>
                </a:lnTo>
                <a:lnTo>
                  <a:pt x="178113" y="20125"/>
                </a:lnTo>
                <a:lnTo>
                  <a:pt x="178323" y="21334"/>
                </a:lnTo>
                <a:lnTo>
                  <a:pt x="178473" y="22552"/>
                </a:lnTo>
                <a:lnTo>
                  <a:pt x="178564" y="23776"/>
                </a:lnTo>
                <a:lnTo>
                  <a:pt x="178594" y="25003"/>
                </a:lnTo>
                <a:lnTo>
                  <a:pt x="178594" y="75009"/>
                </a:lnTo>
                <a:lnTo>
                  <a:pt x="178564" y="76236"/>
                </a:lnTo>
                <a:lnTo>
                  <a:pt x="178473" y="77460"/>
                </a:lnTo>
                <a:lnTo>
                  <a:pt x="178323" y="78678"/>
                </a:lnTo>
                <a:lnTo>
                  <a:pt x="178113" y="79887"/>
                </a:lnTo>
                <a:lnTo>
                  <a:pt x="177844" y="81085"/>
                </a:lnTo>
                <a:lnTo>
                  <a:pt x="177517" y="82267"/>
                </a:lnTo>
                <a:lnTo>
                  <a:pt x="177132" y="83433"/>
                </a:lnTo>
                <a:lnTo>
                  <a:pt x="176691" y="84578"/>
                </a:lnTo>
                <a:lnTo>
                  <a:pt x="176193" y="85700"/>
                </a:lnTo>
                <a:lnTo>
                  <a:pt x="175641" y="86796"/>
                </a:lnTo>
                <a:lnTo>
                  <a:pt x="175037" y="87864"/>
                </a:lnTo>
                <a:lnTo>
                  <a:pt x="174380" y="88900"/>
                </a:lnTo>
                <a:lnTo>
                  <a:pt x="173673" y="89904"/>
                </a:lnTo>
                <a:lnTo>
                  <a:pt x="172918" y="90871"/>
                </a:lnTo>
                <a:lnTo>
                  <a:pt x="172117" y="91800"/>
                </a:lnTo>
                <a:lnTo>
                  <a:pt x="171271" y="92689"/>
                </a:lnTo>
                <a:lnTo>
                  <a:pt x="170382" y="93535"/>
                </a:lnTo>
                <a:lnTo>
                  <a:pt x="169452" y="94337"/>
                </a:lnTo>
                <a:lnTo>
                  <a:pt x="168485" y="95092"/>
                </a:lnTo>
                <a:lnTo>
                  <a:pt x="167482" y="95799"/>
                </a:lnTo>
                <a:lnTo>
                  <a:pt x="166445" y="96455"/>
                </a:lnTo>
                <a:lnTo>
                  <a:pt x="165377" y="97060"/>
                </a:lnTo>
                <a:lnTo>
                  <a:pt x="164281" y="97612"/>
                </a:lnTo>
                <a:lnTo>
                  <a:pt x="163159" y="98109"/>
                </a:lnTo>
                <a:lnTo>
                  <a:pt x="162014" y="98551"/>
                </a:lnTo>
                <a:lnTo>
                  <a:pt x="160849" y="98936"/>
                </a:lnTo>
                <a:lnTo>
                  <a:pt x="159666" y="99263"/>
                </a:lnTo>
                <a:lnTo>
                  <a:pt x="158468" y="99532"/>
                </a:lnTo>
                <a:lnTo>
                  <a:pt x="157259" y="99742"/>
                </a:lnTo>
                <a:lnTo>
                  <a:pt x="156041" y="99892"/>
                </a:lnTo>
                <a:lnTo>
                  <a:pt x="154817" y="99982"/>
                </a:lnTo>
                <a:lnTo>
                  <a:pt x="153591" y="100013"/>
                </a:lnTo>
                <a:lnTo>
                  <a:pt x="25003" y="100013"/>
                </a:lnTo>
                <a:lnTo>
                  <a:pt x="23776" y="99982"/>
                </a:lnTo>
                <a:lnTo>
                  <a:pt x="22552" y="99892"/>
                </a:lnTo>
                <a:lnTo>
                  <a:pt x="21334" y="99742"/>
                </a:lnTo>
                <a:lnTo>
                  <a:pt x="20125" y="99532"/>
                </a:lnTo>
                <a:lnTo>
                  <a:pt x="18928" y="99263"/>
                </a:lnTo>
                <a:lnTo>
                  <a:pt x="17745" y="98936"/>
                </a:lnTo>
                <a:lnTo>
                  <a:pt x="16580" y="98551"/>
                </a:lnTo>
                <a:lnTo>
                  <a:pt x="15435" y="98109"/>
                </a:lnTo>
                <a:lnTo>
                  <a:pt x="14313" y="97612"/>
                </a:lnTo>
                <a:lnTo>
                  <a:pt x="13217" y="97060"/>
                </a:lnTo>
                <a:lnTo>
                  <a:pt x="12149" y="96455"/>
                </a:lnTo>
                <a:lnTo>
                  <a:pt x="11112" y="95799"/>
                </a:lnTo>
                <a:lnTo>
                  <a:pt x="10109" y="95092"/>
                </a:lnTo>
                <a:lnTo>
                  <a:pt x="9141" y="94337"/>
                </a:lnTo>
                <a:lnTo>
                  <a:pt x="8212" y="93535"/>
                </a:lnTo>
                <a:lnTo>
                  <a:pt x="7323" y="92689"/>
                </a:lnTo>
                <a:lnTo>
                  <a:pt x="6477" y="91800"/>
                </a:lnTo>
                <a:lnTo>
                  <a:pt x="5675" y="90871"/>
                </a:lnTo>
                <a:lnTo>
                  <a:pt x="4920" y="89904"/>
                </a:lnTo>
                <a:lnTo>
                  <a:pt x="4214" y="88900"/>
                </a:lnTo>
                <a:lnTo>
                  <a:pt x="3557" y="87864"/>
                </a:lnTo>
                <a:lnTo>
                  <a:pt x="2952" y="86796"/>
                </a:lnTo>
                <a:lnTo>
                  <a:pt x="2401" y="85700"/>
                </a:lnTo>
                <a:lnTo>
                  <a:pt x="1903" y="84578"/>
                </a:lnTo>
                <a:lnTo>
                  <a:pt x="1462" y="83433"/>
                </a:lnTo>
                <a:lnTo>
                  <a:pt x="1077" y="82267"/>
                </a:lnTo>
                <a:lnTo>
                  <a:pt x="749" y="81085"/>
                </a:lnTo>
                <a:lnTo>
                  <a:pt x="480" y="79887"/>
                </a:lnTo>
                <a:lnTo>
                  <a:pt x="271" y="78678"/>
                </a:lnTo>
                <a:lnTo>
                  <a:pt x="120" y="77460"/>
                </a:lnTo>
                <a:lnTo>
                  <a:pt x="30" y="76236"/>
                </a:lnTo>
                <a:lnTo>
                  <a:pt x="0" y="75009"/>
                </a:lnTo>
                <a:lnTo>
                  <a:pt x="0" y="25003"/>
                </a:lnTo>
                <a:lnTo>
                  <a:pt x="30" y="23776"/>
                </a:lnTo>
                <a:lnTo>
                  <a:pt x="120" y="22552"/>
                </a:lnTo>
                <a:lnTo>
                  <a:pt x="271" y="21334"/>
                </a:lnTo>
                <a:lnTo>
                  <a:pt x="480" y="20125"/>
                </a:lnTo>
                <a:lnTo>
                  <a:pt x="749" y="18928"/>
                </a:lnTo>
                <a:lnTo>
                  <a:pt x="1077" y="17745"/>
                </a:lnTo>
                <a:lnTo>
                  <a:pt x="1462" y="16580"/>
                </a:lnTo>
                <a:lnTo>
                  <a:pt x="1903" y="15435"/>
                </a:lnTo>
                <a:lnTo>
                  <a:pt x="2401" y="14313"/>
                </a:lnTo>
                <a:lnTo>
                  <a:pt x="2952" y="13217"/>
                </a:lnTo>
                <a:lnTo>
                  <a:pt x="3557" y="12149"/>
                </a:lnTo>
                <a:lnTo>
                  <a:pt x="4214" y="11112"/>
                </a:lnTo>
                <a:lnTo>
                  <a:pt x="4920" y="10109"/>
                </a:lnTo>
                <a:lnTo>
                  <a:pt x="5675" y="9141"/>
                </a:lnTo>
                <a:lnTo>
                  <a:pt x="6477" y="8212"/>
                </a:lnTo>
                <a:lnTo>
                  <a:pt x="7323" y="7323"/>
                </a:lnTo>
                <a:lnTo>
                  <a:pt x="8212" y="6477"/>
                </a:lnTo>
                <a:lnTo>
                  <a:pt x="9141" y="5675"/>
                </a:lnTo>
                <a:lnTo>
                  <a:pt x="10109" y="4920"/>
                </a:lnTo>
                <a:lnTo>
                  <a:pt x="11112" y="4214"/>
                </a:lnTo>
                <a:lnTo>
                  <a:pt x="12149" y="3557"/>
                </a:lnTo>
                <a:lnTo>
                  <a:pt x="13217" y="2952"/>
                </a:lnTo>
                <a:lnTo>
                  <a:pt x="14313" y="2401"/>
                </a:lnTo>
                <a:lnTo>
                  <a:pt x="15435" y="1903"/>
                </a:lnTo>
                <a:lnTo>
                  <a:pt x="16580" y="1462"/>
                </a:lnTo>
                <a:lnTo>
                  <a:pt x="17745" y="1077"/>
                </a:lnTo>
                <a:lnTo>
                  <a:pt x="18928" y="749"/>
                </a:lnTo>
                <a:lnTo>
                  <a:pt x="20125" y="480"/>
                </a:lnTo>
                <a:lnTo>
                  <a:pt x="21334" y="271"/>
                </a:lnTo>
                <a:lnTo>
                  <a:pt x="22552" y="120"/>
                </a:lnTo>
                <a:lnTo>
                  <a:pt x="23776" y="30"/>
                </a:lnTo>
                <a:lnTo>
                  <a:pt x="25003" y="0"/>
                </a:lnTo>
              </a:path>
            </a:pathLst>
          </a:custGeom>
          <a:solidFill>
            <a:srgbClr val="555757"/>
          </a:solidFill>
          <a:ln/>
        </p:spPr>
      </p:sp>
      <p:sp>
        <p:nvSpPr>
          <p:cNvPr id="18" name="Text 16"/>
          <p:cNvSpPr/>
          <p:nvPr/>
        </p:nvSpPr>
        <p:spPr>
          <a:xfrm>
            <a:off x="3569018" y="1931313"/>
            <a:ext cx="782955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运营成本</a:t>
            </a:r>
            <a:endParaRPr lang="en-US" sz="788" dirty="0"/>
          </a:p>
        </p:txBody>
      </p:sp>
      <p:sp>
        <p:nvSpPr>
          <p:cNvPr id="19" name="Shape 17"/>
          <p:cNvSpPr/>
          <p:nvPr/>
        </p:nvSpPr>
        <p:spPr>
          <a:xfrm>
            <a:off x="3354705" y="1941314"/>
            <a:ext cx="585788" cy="100013"/>
          </a:xfrm>
          <a:custGeom>
            <a:avLst/>
            <a:gdLst/>
            <a:ahLst/>
            <a:cxnLst/>
            <a:rect l="l" t="t" r="r" b="b"/>
            <a:pathLst>
              <a:path w="585788" h="100013">
                <a:moveTo>
                  <a:pt x="0" y="0"/>
                </a:moveTo>
                <a:lnTo>
                  <a:pt x="585788" y="0"/>
                </a:lnTo>
                <a:lnTo>
                  <a:pt x="585788" y="100013"/>
                </a:lnTo>
                <a:lnTo>
                  <a:pt x="0" y="100013"/>
                </a:lnTo>
                <a:close/>
              </a:path>
            </a:pathLst>
          </a:custGeom>
          <a:noFill/>
          <a:ln/>
        </p:spPr>
      </p:sp>
      <p:sp>
        <p:nvSpPr>
          <p:cNvPr id="20" name="Shape 18"/>
          <p:cNvSpPr/>
          <p:nvPr/>
        </p:nvSpPr>
        <p:spPr>
          <a:xfrm>
            <a:off x="3354705" y="2112764"/>
            <a:ext cx="178594" cy="100013"/>
          </a:xfrm>
          <a:custGeom>
            <a:avLst/>
            <a:gdLst/>
            <a:ahLst/>
            <a:cxnLst/>
            <a:rect l="l" t="t" r="r" b="b"/>
            <a:pathLst>
              <a:path w="178594" h="100013">
                <a:moveTo>
                  <a:pt x="25003" y="0"/>
                </a:moveTo>
                <a:lnTo>
                  <a:pt x="153591" y="0"/>
                </a:lnTo>
                <a:lnTo>
                  <a:pt x="154817" y="30"/>
                </a:lnTo>
                <a:lnTo>
                  <a:pt x="156041" y="120"/>
                </a:lnTo>
                <a:lnTo>
                  <a:pt x="157259" y="271"/>
                </a:lnTo>
                <a:lnTo>
                  <a:pt x="158468" y="480"/>
                </a:lnTo>
                <a:lnTo>
                  <a:pt x="159666" y="749"/>
                </a:lnTo>
                <a:lnTo>
                  <a:pt x="160849" y="1077"/>
                </a:lnTo>
                <a:lnTo>
                  <a:pt x="162014" y="1462"/>
                </a:lnTo>
                <a:lnTo>
                  <a:pt x="163159" y="1903"/>
                </a:lnTo>
                <a:lnTo>
                  <a:pt x="164281" y="2401"/>
                </a:lnTo>
                <a:lnTo>
                  <a:pt x="165377" y="2952"/>
                </a:lnTo>
                <a:lnTo>
                  <a:pt x="166445" y="3557"/>
                </a:lnTo>
                <a:lnTo>
                  <a:pt x="167482" y="4214"/>
                </a:lnTo>
                <a:lnTo>
                  <a:pt x="168485" y="4920"/>
                </a:lnTo>
                <a:lnTo>
                  <a:pt x="169452" y="5675"/>
                </a:lnTo>
                <a:lnTo>
                  <a:pt x="170382" y="6477"/>
                </a:lnTo>
                <a:lnTo>
                  <a:pt x="171271" y="7323"/>
                </a:lnTo>
                <a:lnTo>
                  <a:pt x="172117" y="8212"/>
                </a:lnTo>
                <a:lnTo>
                  <a:pt x="172918" y="9141"/>
                </a:lnTo>
                <a:lnTo>
                  <a:pt x="173673" y="10109"/>
                </a:lnTo>
                <a:lnTo>
                  <a:pt x="174380" y="11112"/>
                </a:lnTo>
                <a:lnTo>
                  <a:pt x="175037" y="12149"/>
                </a:lnTo>
                <a:lnTo>
                  <a:pt x="175641" y="13217"/>
                </a:lnTo>
                <a:lnTo>
                  <a:pt x="176193" y="14313"/>
                </a:lnTo>
                <a:lnTo>
                  <a:pt x="176691" y="15435"/>
                </a:lnTo>
                <a:lnTo>
                  <a:pt x="177132" y="16580"/>
                </a:lnTo>
                <a:lnTo>
                  <a:pt x="177517" y="17745"/>
                </a:lnTo>
                <a:lnTo>
                  <a:pt x="177844" y="18928"/>
                </a:lnTo>
                <a:lnTo>
                  <a:pt x="178113" y="20125"/>
                </a:lnTo>
                <a:lnTo>
                  <a:pt x="178323" y="21334"/>
                </a:lnTo>
                <a:lnTo>
                  <a:pt x="178473" y="22552"/>
                </a:lnTo>
                <a:lnTo>
                  <a:pt x="178564" y="23776"/>
                </a:lnTo>
                <a:lnTo>
                  <a:pt x="178594" y="25003"/>
                </a:lnTo>
                <a:lnTo>
                  <a:pt x="178594" y="75009"/>
                </a:lnTo>
                <a:lnTo>
                  <a:pt x="178564" y="76236"/>
                </a:lnTo>
                <a:lnTo>
                  <a:pt x="178473" y="77460"/>
                </a:lnTo>
                <a:lnTo>
                  <a:pt x="178323" y="78678"/>
                </a:lnTo>
                <a:lnTo>
                  <a:pt x="178113" y="79887"/>
                </a:lnTo>
                <a:lnTo>
                  <a:pt x="177844" y="81085"/>
                </a:lnTo>
                <a:lnTo>
                  <a:pt x="177517" y="82267"/>
                </a:lnTo>
                <a:lnTo>
                  <a:pt x="177132" y="83433"/>
                </a:lnTo>
                <a:lnTo>
                  <a:pt x="176691" y="84578"/>
                </a:lnTo>
                <a:lnTo>
                  <a:pt x="176193" y="85700"/>
                </a:lnTo>
                <a:lnTo>
                  <a:pt x="175641" y="86796"/>
                </a:lnTo>
                <a:lnTo>
                  <a:pt x="175037" y="87864"/>
                </a:lnTo>
                <a:lnTo>
                  <a:pt x="174380" y="88900"/>
                </a:lnTo>
                <a:lnTo>
                  <a:pt x="173673" y="89904"/>
                </a:lnTo>
                <a:lnTo>
                  <a:pt x="172918" y="90871"/>
                </a:lnTo>
                <a:lnTo>
                  <a:pt x="172117" y="91800"/>
                </a:lnTo>
                <a:lnTo>
                  <a:pt x="171271" y="92689"/>
                </a:lnTo>
                <a:lnTo>
                  <a:pt x="170382" y="93535"/>
                </a:lnTo>
                <a:lnTo>
                  <a:pt x="169452" y="94337"/>
                </a:lnTo>
                <a:lnTo>
                  <a:pt x="168485" y="95092"/>
                </a:lnTo>
                <a:lnTo>
                  <a:pt x="167482" y="95799"/>
                </a:lnTo>
                <a:lnTo>
                  <a:pt x="166445" y="96455"/>
                </a:lnTo>
                <a:lnTo>
                  <a:pt x="165377" y="97060"/>
                </a:lnTo>
                <a:lnTo>
                  <a:pt x="164281" y="97612"/>
                </a:lnTo>
                <a:lnTo>
                  <a:pt x="163159" y="98109"/>
                </a:lnTo>
                <a:lnTo>
                  <a:pt x="162014" y="98551"/>
                </a:lnTo>
                <a:lnTo>
                  <a:pt x="160849" y="98936"/>
                </a:lnTo>
                <a:lnTo>
                  <a:pt x="159666" y="99263"/>
                </a:lnTo>
                <a:lnTo>
                  <a:pt x="158468" y="99532"/>
                </a:lnTo>
                <a:lnTo>
                  <a:pt x="157259" y="99742"/>
                </a:lnTo>
                <a:lnTo>
                  <a:pt x="156041" y="99892"/>
                </a:lnTo>
                <a:lnTo>
                  <a:pt x="154817" y="99982"/>
                </a:lnTo>
                <a:lnTo>
                  <a:pt x="153591" y="100013"/>
                </a:lnTo>
                <a:lnTo>
                  <a:pt x="25003" y="100013"/>
                </a:lnTo>
                <a:lnTo>
                  <a:pt x="23776" y="99982"/>
                </a:lnTo>
                <a:lnTo>
                  <a:pt x="22552" y="99892"/>
                </a:lnTo>
                <a:lnTo>
                  <a:pt x="21334" y="99742"/>
                </a:lnTo>
                <a:lnTo>
                  <a:pt x="20125" y="99532"/>
                </a:lnTo>
                <a:lnTo>
                  <a:pt x="18928" y="99263"/>
                </a:lnTo>
                <a:lnTo>
                  <a:pt x="17745" y="98936"/>
                </a:lnTo>
                <a:lnTo>
                  <a:pt x="16580" y="98551"/>
                </a:lnTo>
                <a:lnTo>
                  <a:pt x="15435" y="98109"/>
                </a:lnTo>
                <a:lnTo>
                  <a:pt x="14313" y="97612"/>
                </a:lnTo>
                <a:lnTo>
                  <a:pt x="13217" y="97060"/>
                </a:lnTo>
                <a:lnTo>
                  <a:pt x="12149" y="96455"/>
                </a:lnTo>
                <a:lnTo>
                  <a:pt x="11112" y="95799"/>
                </a:lnTo>
                <a:lnTo>
                  <a:pt x="10109" y="95092"/>
                </a:lnTo>
                <a:lnTo>
                  <a:pt x="9141" y="94337"/>
                </a:lnTo>
                <a:lnTo>
                  <a:pt x="8212" y="93535"/>
                </a:lnTo>
                <a:lnTo>
                  <a:pt x="7323" y="92689"/>
                </a:lnTo>
                <a:lnTo>
                  <a:pt x="6477" y="91800"/>
                </a:lnTo>
                <a:lnTo>
                  <a:pt x="5675" y="90871"/>
                </a:lnTo>
                <a:lnTo>
                  <a:pt x="4920" y="89904"/>
                </a:lnTo>
                <a:lnTo>
                  <a:pt x="4214" y="88900"/>
                </a:lnTo>
                <a:lnTo>
                  <a:pt x="3557" y="87864"/>
                </a:lnTo>
                <a:lnTo>
                  <a:pt x="2952" y="86796"/>
                </a:lnTo>
                <a:lnTo>
                  <a:pt x="2401" y="85700"/>
                </a:lnTo>
                <a:lnTo>
                  <a:pt x="1903" y="84578"/>
                </a:lnTo>
                <a:lnTo>
                  <a:pt x="1462" y="83433"/>
                </a:lnTo>
                <a:lnTo>
                  <a:pt x="1077" y="82267"/>
                </a:lnTo>
                <a:lnTo>
                  <a:pt x="749" y="81085"/>
                </a:lnTo>
                <a:lnTo>
                  <a:pt x="480" y="79887"/>
                </a:lnTo>
                <a:lnTo>
                  <a:pt x="271" y="78678"/>
                </a:lnTo>
                <a:lnTo>
                  <a:pt x="120" y="77460"/>
                </a:lnTo>
                <a:lnTo>
                  <a:pt x="30" y="76236"/>
                </a:lnTo>
                <a:lnTo>
                  <a:pt x="0" y="75009"/>
                </a:lnTo>
                <a:lnTo>
                  <a:pt x="0" y="25003"/>
                </a:lnTo>
                <a:lnTo>
                  <a:pt x="30" y="23776"/>
                </a:lnTo>
                <a:lnTo>
                  <a:pt x="120" y="22552"/>
                </a:lnTo>
                <a:lnTo>
                  <a:pt x="271" y="21334"/>
                </a:lnTo>
                <a:lnTo>
                  <a:pt x="480" y="20125"/>
                </a:lnTo>
                <a:lnTo>
                  <a:pt x="749" y="18928"/>
                </a:lnTo>
                <a:lnTo>
                  <a:pt x="1077" y="17745"/>
                </a:lnTo>
                <a:lnTo>
                  <a:pt x="1462" y="16580"/>
                </a:lnTo>
                <a:lnTo>
                  <a:pt x="1903" y="15435"/>
                </a:lnTo>
                <a:lnTo>
                  <a:pt x="2401" y="14313"/>
                </a:lnTo>
                <a:lnTo>
                  <a:pt x="2952" y="13217"/>
                </a:lnTo>
                <a:lnTo>
                  <a:pt x="3557" y="12149"/>
                </a:lnTo>
                <a:lnTo>
                  <a:pt x="4214" y="11112"/>
                </a:lnTo>
                <a:lnTo>
                  <a:pt x="4920" y="10109"/>
                </a:lnTo>
                <a:lnTo>
                  <a:pt x="5675" y="9141"/>
                </a:lnTo>
                <a:lnTo>
                  <a:pt x="6477" y="8212"/>
                </a:lnTo>
                <a:lnTo>
                  <a:pt x="7323" y="7323"/>
                </a:lnTo>
                <a:lnTo>
                  <a:pt x="8212" y="6477"/>
                </a:lnTo>
                <a:lnTo>
                  <a:pt x="9141" y="5675"/>
                </a:lnTo>
                <a:lnTo>
                  <a:pt x="10109" y="4920"/>
                </a:lnTo>
                <a:lnTo>
                  <a:pt x="11112" y="4214"/>
                </a:lnTo>
                <a:lnTo>
                  <a:pt x="12149" y="3557"/>
                </a:lnTo>
                <a:lnTo>
                  <a:pt x="13217" y="2952"/>
                </a:lnTo>
                <a:lnTo>
                  <a:pt x="14313" y="2401"/>
                </a:lnTo>
                <a:lnTo>
                  <a:pt x="15435" y="1903"/>
                </a:lnTo>
                <a:lnTo>
                  <a:pt x="16580" y="1462"/>
                </a:lnTo>
                <a:lnTo>
                  <a:pt x="17745" y="1077"/>
                </a:lnTo>
                <a:lnTo>
                  <a:pt x="18928" y="749"/>
                </a:lnTo>
                <a:lnTo>
                  <a:pt x="20125" y="480"/>
                </a:lnTo>
                <a:lnTo>
                  <a:pt x="21334" y="271"/>
                </a:lnTo>
                <a:lnTo>
                  <a:pt x="22552" y="120"/>
                </a:lnTo>
                <a:lnTo>
                  <a:pt x="23776" y="30"/>
                </a:lnTo>
                <a:lnTo>
                  <a:pt x="25003" y="0"/>
                </a:lnTo>
              </a:path>
            </a:pathLst>
          </a:custGeom>
          <a:solidFill>
            <a:srgbClr val="30B5C5"/>
          </a:solidFill>
          <a:ln/>
        </p:spPr>
      </p:sp>
      <p:sp>
        <p:nvSpPr>
          <p:cNvPr id="21" name="Text 19"/>
          <p:cNvSpPr/>
          <p:nvPr/>
        </p:nvSpPr>
        <p:spPr>
          <a:xfrm>
            <a:off x="3569018" y="2102763"/>
            <a:ext cx="1082993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固定资产成本</a:t>
            </a:r>
            <a:endParaRPr lang="en-US" sz="788" dirty="0"/>
          </a:p>
        </p:txBody>
      </p:sp>
      <p:sp>
        <p:nvSpPr>
          <p:cNvPr id="22" name="Shape 20"/>
          <p:cNvSpPr/>
          <p:nvPr/>
        </p:nvSpPr>
        <p:spPr>
          <a:xfrm>
            <a:off x="3354705" y="2112764"/>
            <a:ext cx="771525" cy="100013"/>
          </a:xfrm>
          <a:custGeom>
            <a:avLst/>
            <a:gdLst/>
            <a:ahLst/>
            <a:cxnLst/>
            <a:rect l="l" t="t" r="r" b="b"/>
            <a:pathLst>
              <a:path w="771525" h="100013">
                <a:moveTo>
                  <a:pt x="0" y="0"/>
                </a:moveTo>
                <a:lnTo>
                  <a:pt x="771525" y="0"/>
                </a:lnTo>
                <a:lnTo>
                  <a:pt x="771525" y="100013"/>
                </a:lnTo>
                <a:lnTo>
                  <a:pt x="0" y="100013"/>
                </a:lnTo>
                <a:close/>
              </a:path>
            </a:pathLst>
          </a:custGeom>
          <a:noFill/>
          <a:ln/>
        </p:spPr>
      </p:sp>
      <p:sp>
        <p:nvSpPr>
          <p:cNvPr id="23" name="Shape 21"/>
          <p:cNvSpPr/>
          <p:nvPr/>
        </p:nvSpPr>
        <p:spPr>
          <a:xfrm>
            <a:off x="214313" y="3327927"/>
            <a:ext cx="4243388" cy="1243013"/>
          </a:xfrm>
          <a:prstGeom prst="rect">
            <a:avLst/>
          </a:prstGeom>
          <a:solidFill>
            <a:srgbClr val="FFFFFF"/>
          </a:solidFill>
          <a:ln w="6191">
            <a:solidFill>
              <a:srgbClr val="DDDDDD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62869" y="4387714"/>
            <a:ext cx="3539657" cy="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62869" y="4237695"/>
            <a:ext cx="3539657" cy="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62869" y="4080532"/>
            <a:ext cx="3539657" cy="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62869" y="3930514"/>
            <a:ext cx="3539657" cy="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62869" y="3780495"/>
            <a:ext cx="3539657" cy="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62869" y="3630476"/>
            <a:ext cx="3539657" cy="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62869" y="4387714"/>
            <a:ext cx="3539657" cy="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122801" y="4325563"/>
            <a:ext cx="482917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0%</a:t>
            </a:r>
            <a:endParaRPr lang="en-US" sz="788" dirty="0"/>
          </a:p>
        </p:txBody>
      </p:sp>
      <p:sp>
        <p:nvSpPr>
          <p:cNvPr id="32" name="Text 30"/>
          <p:cNvSpPr/>
          <p:nvPr/>
        </p:nvSpPr>
        <p:spPr>
          <a:xfrm>
            <a:off x="122801" y="4173544"/>
            <a:ext cx="482917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5%</a:t>
            </a:r>
            <a:endParaRPr lang="en-US" sz="788" dirty="0"/>
          </a:p>
        </p:txBody>
      </p:sp>
      <p:sp>
        <p:nvSpPr>
          <p:cNvPr id="33" name="Text 31"/>
          <p:cNvSpPr/>
          <p:nvPr/>
        </p:nvSpPr>
        <p:spPr>
          <a:xfrm>
            <a:off x="-27218" y="4021525"/>
            <a:ext cx="632936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10%</a:t>
            </a:r>
            <a:endParaRPr lang="en-US" sz="788" dirty="0"/>
          </a:p>
        </p:txBody>
      </p:sp>
      <p:sp>
        <p:nvSpPr>
          <p:cNvPr id="34" name="Text 32"/>
          <p:cNvSpPr/>
          <p:nvPr/>
        </p:nvSpPr>
        <p:spPr>
          <a:xfrm>
            <a:off x="-27218" y="3869506"/>
            <a:ext cx="632936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15%</a:t>
            </a:r>
            <a:endParaRPr lang="en-US" sz="788" dirty="0"/>
          </a:p>
        </p:txBody>
      </p:sp>
      <p:sp>
        <p:nvSpPr>
          <p:cNvPr id="35" name="Text 33"/>
          <p:cNvSpPr/>
          <p:nvPr/>
        </p:nvSpPr>
        <p:spPr>
          <a:xfrm>
            <a:off x="-27218" y="3717487"/>
            <a:ext cx="632936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20%</a:t>
            </a:r>
            <a:endParaRPr lang="en-US" sz="788" dirty="0"/>
          </a:p>
        </p:txBody>
      </p:sp>
      <p:sp>
        <p:nvSpPr>
          <p:cNvPr id="36" name="Text 34"/>
          <p:cNvSpPr/>
          <p:nvPr/>
        </p:nvSpPr>
        <p:spPr>
          <a:xfrm>
            <a:off x="-27218" y="3565468"/>
            <a:ext cx="632936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25%</a:t>
            </a:r>
            <a:endParaRPr lang="en-US" sz="788" dirty="0"/>
          </a:p>
        </p:txBody>
      </p:sp>
      <p:sp>
        <p:nvSpPr>
          <p:cNvPr id="37" name="Text 35"/>
          <p:cNvSpPr/>
          <p:nvPr/>
        </p:nvSpPr>
        <p:spPr>
          <a:xfrm>
            <a:off x="861334" y="4425575"/>
            <a:ext cx="782955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2024</a:t>
            </a:r>
            <a:endParaRPr lang="en-US" sz="788" dirty="0"/>
          </a:p>
        </p:txBody>
      </p:sp>
      <p:sp>
        <p:nvSpPr>
          <p:cNvPr id="38" name="Text 36"/>
          <p:cNvSpPr/>
          <p:nvPr/>
        </p:nvSpPr>
        <p:spPr>
          <a:xfrm>
            <a:off x="2041219" y="4425575"/>
            <a:ext cx="782955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2025</a:t>
            </a:r>
            <a:endParaRPr lang="en-US" sz="788" dirty="0"/>
          </a:p>
        </p:txBody>
      </p:sp>
      <p:sp>
        <p:nvSpPr>
          <p:cNvPr id="39" name="Text 37"/>
          <p:cNvSpPr/>
          <p:nvPr/>
        </p:nvSpPr>
        <p:spPr>
          <a:xfrm>
            <a:off x="3221105" y="4425575"/>
            <a:ext cx="782955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2026</a:t>
            </a:r>
            <a:endParaRPr lang="en-US" sz="788" dirty="0"/>
          </a:p>
        </p:txBody>
      </p:sp>
      <p:sp>
        <p:nvSpPr>
          <p:cNvPr id="40" name="Shape 38"/>
          <p:cNvSpPr/>
          <p:nvPr/>
        </p:nvSpPr>
        <p:spPr>
          <a:xfrm>
            <a:off x="1252812" y="3704525"/>
            <a:ext cx="2359771" cy="422613"/>
          </a:xfrm>
          <a:custGeom>
            <a:avLst/>
            <a:gdLst/>
            <a:ahLst/>
            <a:cxnLst/>
            <a:rect l="l" t="t" r="r" b="b"/>
            <a:pathLst>
              <a:path w="2359771" h="422613">
                <a:moveTo>
                  <a:pt x="0" y="422613"/>
                </a:moveTo>
                <a:lnTo>
                  <a:pt x="1179885" y="218907"/>
                </a:lnTo>
                <a:lnTo>
                  <a:pt x="2359771" y="0"/>
                </a:lnTo>
              </a:path>
            </a:pathLst>
          </a:custGeom>
          <a:noFill/>
          <a:ln w="12700">
            <a:solidFill>
              <a:srgbClr val="D33941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252812" y="3874787"/>
            <a:ext cx="2359771" cy="231069"/>
          </a:xfrm>
          <a:custGeom>
            <a:avLst/>
            <a:gdLst/>
            <a:ahLst/>
            <a:cxnLst/>
            <a:rect l="l" t="t" r="r" b="b"/>
            <a:pathLst>
              <a:path w="2359771" h="231069">
                <a:moveTo>
                  <a:pt x="0" y="231069"/>
                </a:moveTo>
                <a:lnTo>
                  <a:pt x="1179885" y="100333"/>
                </a:lnTo>
                <a:lnTo>
                  <a:pt x="2359771" y="0"/>
                </a:lnTo>
              </a:path>
            </a:pathLst>
          </a:custGeom>
          <a:noFill/>
          <a:ln w="12700">
            <a:solidFill>
              <a:srgbClr val="30B5C5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224237" y="4098563"/>
            <a:ext cx="57150" cy="57150"/>
          </a:xfrm>
          <a:prstGeom prst="ellipse">
            <a:avLst/>
          </a:prstGeom>
          <a:solidFill>
            <a:srgbClr val="D33941"/>
          </a:solidFill>
          <a:ln/>
        </p:spPr>
      </p:sp>
      <p:sp>
        <p:nvSpPr>
          <p:cNvPr id="43" name="Shape 41"/>
          <p:cNvSpPr/>
          <p:nvPr/>
        </p:nvSpPr>
        <p:spPr>
          <a:xfrm>
            <a:off x="2404122" y="3894858"/>
            <a:ext cx="57150" cy="57150"/>
          </a:xfrm>
          <a:prstGeom prst="ellipse">
            <a:avLst/>
          </a:prstGeom>
          <a:solidFill>
            <a:srgbClr val="D33941"/>
          </a:solidFill>
          <a:ln/>
        </p:spPr>
      </p:sp>
      <p:sp>
        <p:nvSpPr>
          <p:cNvPr id="44" name="Shape 42"/>
          <p:cNvSpPr/>
          <p:nvPr/>
        </p:nvSpPr>
        <p:spPr>
          <a:xfrm>
            <a:off x="3584007" y="3675950"/>
            <a:ext cx="57150" cy="57150"/>
          </a:xfrm>
          <a:prstGeom prst="ellipse">
            <a:avLst/>
          </a:prstGeom>
          <a:solidFill>
            <a:srgbClr val="D33941"/>
          </a:solidFill>
          <a:ln/>
        </p:spPr>
      </p:sp>
      <p:sp>
        <p:nvSpPr>
          <p:cNvPr id="45" name="Shape 43"/>
          <p:cNvSpPr/>
          <p:nvPr/>
        </p:nvSpPr>
        <p:spPr>
          <a:xfrm>
            <a:off x="1224237" y="4077280"/>
            <a:ext cx="57150" cy="57150"/>
          </a:xfrm>
          <a:prstGeom prst="ellipse">
            <a:avLst/>
          </a:prstGeom>
          <a:solidFill>
            <a:srgbClr val="30B5C5"/>
          </a:solidFill>
          <a:ln/>
        </p:spPr>
      </p:sp>
      <p:sp>
        <p:nvSpPr>
          <p:cNvPr id="46" name="Shape 44"/>
          <p:cNvSpPr/>
          <p:nvPr/>
        </p:nvSpPr>
        <p:spPr>
          <a:xfrm>
            <a:off x="2404122" y="3946544"/>
            <a:ext cx="57150" cy="57150"/>
          </a:xfrm>
          <a:prstGeom prst="ellipse">
            <a:avLst/>
          </a:prstGeom>
          <a:solidFill>
            <a:srgbClr val="30B5C5"/>
          </a:solidFill>
          <a:ln/>
        </p:spPr>
      </p:sp>
      <p:sp>
        <p:nvSpPr>
          <p:cNvPr id="47" name="Shape 45"/>
          <p:cNvSpPr/>
          <p:nvPr/>
        </p:nvSpPr>
        <p:spPr>
          <a:xfrm>
            <a:off x="3584007" y="3846212"/>
            <a:ext cx="57150" cy="57150"/>
          </a:xfrm>
          <a:prstGeom prst="ellipse">
            <a:avLst/>
          </a:prstGeom>
          <a:solidFill>
            <a:srgbClr val="30B5C5"/>
          </a:solidFill>
          <a:ln/>
        </p:spPr>
      </p:sp>
      <p:sp>
        <p:nvSpPr>
          <p:cNvPr id="48" name="Text 46"/>
          <p:cNvSpPr/>
          <p:nvPr/>
        </p:nvSpPr>
        <p:spPr>
          <a:xfrm>
            <a:off x="861334" y="3963546"/>
            <a:ext cx="782955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8.5%</a:t>
            </a:r>
            <a:endParaRPr lang="en-US" sz="788" dirty="0"/>
          </a:p>
        </p:txBody>
      </p:sp>
      <p:sp>
        <p:nvSpPr>
          <p:cNvPr id="49" name="Text 47"/>
          <p:cNvSpPr/>
          <p:nvPr/>
        </p:nvSpPr>
        <p:spPr>
          <a:xfrm>
            <a:off x="1966210" y="3759841"/>
            <a:ext cx="932974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15.2%</a:t>
            </a:r>
            <a:endParaRPr lang="en-US" sz="788" dirty="0"/>
          </a:p>
        </p:txBody>
      </p:sp>
      <p:sp>
        <p:nvSpPr>
          <p:cNvPr id="50" name="Text 48"/>
          <p:cNvSpPr/>
          <p:nvPr/>
        </p:nvSpPr>
        <p:spPr>
          <a:xfrm>
            <a:off x="3146095" y="3540933"/>
            <a:ext cx="932974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22.4%</a:t>
            </a:r>
            <a:endParaRPr lang="en-US" sz="788" dirty="0"/>
          </a:p>
        </p:txBody>
      </p:sp>
      <p:sp>
        <p:nvSpPr>
          <p:cNvPr id="51" name="Text 49"/>
          <p:cNvSpPr/>
          <p:nvPr/>
        </p:nvSpPr>
        <p:spPr>
          <a:xfrm>
            <a:off x="861334" y="3942264"/>
            <a:ext cx="782955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9.2%</a:t>
            </a:r>
            <a:endParaRPr lang="en-US" sz="788" dirty="0"/>
          </a:p>
        </p:txBody>
      </p:sp>
      <p:sp>
        <p:nvSpPr>
          <p:cNvPr id="52" name="Text 50"/>
          <p:cNvSpPr/>
          <p:nvPr/>
        </p:nvSpPr>
        <p:spPr>
          <a:xfrm>
            <a:off x="1966210" y="3811527"/>
            <a:ext cx="932974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13.5%</a:t>
            </a:r>
            <a:endParaRPr lang="en-US" sz="788" dirty="0"/>
          </a:p>
        </p:txBody>
      </p:sp>
      <p:sp>
        <p:nvSpPr>
          <p:cNvPr id="53" name="Text 51"/>
          <p:cNvSpPr/>
          <p:nvPr/>
        </p:nvSpPr>
        <p:spPr>
          <a:xfrm>
            <a:off x="3146095" y="3711195"/>
            <a:ext cx="932974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16.8%</a:t>
            </a:r>
            <a:endParaRPr lang="en-US" sz="788" dirty="0"/>
          </a:p>
        </p:txBody>
      </p:sp>
      <p:sp>
        <p:nvSpPr>
          <p:cNvPr id="54" name="Shape 52"/>
          <p:cNvSpPr/>
          <p:nvPr/>
        </p:nvSpPr>
        <p:spPr>
          <a:xfrm>
            <a:off x="1807369" y="3454025"/>
            <a:ext cx="1057275" cy="157163"/>
          </a:xfrm>
          <a:custGeom>
            <a:avLst/>
            <a:gdLst/>
            <a:ahLst/>
            <a:cxnLst/>
            <a:rect l="l" t="t" r="r" b="b"/>
            <a:pathLst>
              <a:path w="1057275" h="157163">
                <a:moveTo>
                  <a:pt x="0" y="0"/>
                </a:moveTo>
                <a:lnTo>
                  <a:pt x="1057275" y="0"/>
                </a:lnTo>
                <a:lnTo>
                  <a:pt x="1057275" y="157163"/>
                </a:lnTo>
                <a:lnTo>
                  <a:pt x="0" y="157163"/>
                </a:lnTo>
                <a:close/>
              </a:path>
            </a:pathLst>
          </a:custGeom>
          <a:noFill/>
          <a:ln/>
        </p:spPr>
      </p:sp>
      <p:sp>
        <p:nvSpPr>
          <p:cNvPr id="55" name="Shape 53"/>
          <p:cNvSpPr/>
          <p:nvPr/>
        </p:nvSpPr>
        <p:spPr>
          <a:xfrm>
            <a:off x="1850231" y="3532607"/>
            <a:ext cx="178594" cy="0"/>
          </a:xfrm>
          <a:prstGeom prst="line">
            <a:avLst/>
          </a:prstGeom>
          <a:noFill/>
          <a:ln w="12700">
            <a:solidFill>
              <a:srgbClr val="D33941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1899523" y="3492602"/>
            <a:ext cx="80010" cy="80010"/>
          </a:xfrm>
          <a:prstGeom prst="ellipse">
            <a:avLst/>
          </a:prstGeom>
          <a:solidFill>
            <a:srgbClr val="D33941"/>
          </a:solidFill>
          <a:ln/>
        </p:spPr>
      </p:sp>
      <p:sp>
        <p:nvSpPr>
          <p:cNvPr id="57" name="Text 55"/>
          <p:cNvSpPr/>
          <p:nvPr/>
        </p:nvSpPr>
        <p:spPr>
          <a:xfrm>
            <a:off x="2064544" y="3472599"/>
            <a:ext cx="932974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静态ROI</a:t>
            </a:r>
            <a:endParaRPr lang="en-US" sz="788" dirty="0"/>
          </a:p>
        </p:txBody>
      </p:sp>
      <p:sp>
        <p:nvSpPr>
          <p:cNvPr id="58" name="Shape 56"/>
          <p:cNvSpPr/>
          <p:nvPr/>
        </p:nvSpPr>
        <p:spPr>
          <a:xfrm>
            <a:off x="1843088" y="3489744"/>
            <a:ext cx="545311" cy="85725"/>
          </a:xfrm>
          <a:custGeom>
            <a:avLst/>
            <a:gdLst/>
            <a:ahLst/>
            <a:cxnLst/>
            <a:rect l="l" t="t" r="r" b="b"/>
            <a:pathLst>
              <a:path w="545311" h="85725">
                <a:moveTo>
                  <a:pt x="0" y="0"/>
                </a:moveTo>
                <a:lnTo>
                  <a:pt x="545311" y="0"/>
                </a:lnTo>
                <a:lnTo>
                  <a:pt x="545311" y="85725"/>
                </a:lnTo>
                <a:lnTo>
                  <a:pt x="0" y="85725"/>
                </a:lnTo>
                <a:close/>
              </a:path>
            </a:pathLst>
          </a:custGeom>
          <a:noFill/>
          <a:ln/>
        </p:spPr>
      </p:sp>
      <p:sp>
        <p:nvSpPr>
          <p:cNvPr id="59" name="Shape 57"/>
          <p:cNvSpPr/>
          <p:nvPr/>
        </p:nvSpPr>
        <p:spPr>
          <a:xfrm>
            <a:off x="2466980" y="3532607"/>
            <a:ext cx="178594" cy="0"/>
          </a:xfrm>
          <a:prstGeom prst="line">
            <a:avLst/>
          </a:prstGeom>
          <a:noFill/>
          <a:ln w="12700">
            <a:solidFill>
              <a:srgbClr val="30B5C5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2516272" y="3492602"/>
            <a:ext cx="80010" cy="80010"/>
          </a:xfrm>
          <a:prstGeom prst="ellipse">
            <a:avLst/>
          </a:prstGeom>
          <a:solidFill>
            <a:srgbClr val="30B5C5"/>
          </a:solidFill>
          <a:ln/>
        </p:spPr>
      </p:sp>
      <p:sp>
        <p:nvSpPr>
          <p:cNvPr id="61" name="Text 59"/>
          <p:cNvSpPr/>
          <p:nvPr/>
        </p:nvSpPr>
        <p:spPr>
          <a:xfrm>
            <a:off x="2681292" y="3472599"/>
            <a:ext cx="632936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IRR</a:t>
            </a:r>
            <a:endParaRPr lang="en-US" sz="788" dirty="0"/>
          </a:p>
        </p:txBody>
      </p:sp>
      <p:sp>
        <p:nvSpPr>
          <p:cNvPr id="62" name="Shape 60"/>
          <p:cNvSpPr/>
          <p:nvPr/>
        </p:nvSpPr>
        <p:spPr>
          <a:xfrm>
            <a:off x="2459836" y="3489744"/>
            <a:ext cx="369089" cy="85725"/>
          </a:xfrm>
          <a:custGeom>
            <a:avLst/>
            <a:gdLst/>
            <a:ahLst/>
            <a:cxnLst/>
            <a:rect l="l" t="t" r="r" b="b"/>
            <a:pathLst>
              <a:path w="369089" h="85725">
                <a:moveTo>
                  <a:pt x="0" y="0"/>
                </a:moveTo>
                <a:lnTo>
                  <a:pt x="369089" y="0"/>
                </a:lnTo>
                <a:lnTo>
                  <a:pt x="369089" y="85725"/>
                </a:lnTo>
                <a:lnTo>
                  <a:pt x="0" y="85725"/>
                </a:lnTo>
                <a:close/>
              </a:path>
            </a:pathLst>
          </a:custGeom>
          <a:noFill/>
          <a:ln/>
        </p:spPr>
      </p:sp>
      <p:sp>
        <p:nvSpPr>
          <p:cNvPr id="63" name="Shape 61"/>
          <p:cNvSpPr/>
          <p:nvPr/>
        </p:nvSpPr>
        <p:spPr>
          <a:xfrm>
            <a:off x="4686300" y="771804"/>
            <a:ext cx="4243388" cy="1193006"/>
          </a:xfrm>
          <a:prstGeom prst="rect">
            <a:avLst/>
          </a:prstGeom>
          <a:solidFill>
            <a:srgbClr val="FFFFFF"/>
          </a:solidFill>
          <a:ln w="6191">
            <a:solidFill>
              <a:srgbClr val="DDDDDD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4686300" y="2076097"/>
            <a:ext cx="4243388" cy="1193006"/>
          </a:xfrm>
          <a:prstGeom prst="rect">
            <a:avLst/>
          </a:prstGeom>
          <a:solidFill>
            <a:srgbClr val="FFFFFF"/>
          </a:solidFill>
          <a:ln w="6191">
            <a:solidFill>
              <a:srgbClr val="DDDDDD"/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4686300" y="3380389"/>
            <a:ext cx="4243388" cy="1193006"/>
          </a:xfrm>
          <a:prstGeom prst="rect">
            <a:avLst/>
          </a:prstGeom>
          <a:solidFill>
            <a:srgbClr val="FFFFFF"/>
          </a:solidFill>
          <a:ln w="6191">
            <a:solidFill>
              <a:srgbClr val="DDDDDD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214313" y="329505"/>
            <a:ext cx="8715375" cy="328613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2000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核算投入产出比，财务指标印证项目长期ROI</a:t>
            </a:r>
            <a:endParaRPr lang="en-US" sz="2000" dirty="0"/>
          </a:p>
        </p:txBody>
      </p:sp>
      <p:sp>
        <p:nvSpPr>
          <p:cNvPr id="67" name="Text 65"/>
          <p:cNvSpPr/>
          <p:nvPr/>
        </p:nvSpPr>
        <p:spPr>
          <a:xfrm>
            <a:off x="214313" y="773311"/>
            <a:ext cx="4243388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项目累计投入成本结构</a:t>
            </a:r>
            <a:endParaRPr lang="en-US" sz="900" dirty="0"/>
          </a:p>
        </p:txBody>
      </p:sp>
      <p:sp>
        <p:nvSpPr>
          <p:cNvPr id="68" name="Text 66"/>
          <p:cNvSpPr/>
          <p:nvPr/>
        </p:nvSpPr>
        <p:spPr>
          <a:xfrm>
            <a:off x="214313" y="3098267"/>
            <a:ext cx="4243388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ROI与IRR年度趋势</a:t>
            </a:r>
            <a:endParaRPr lang="en-US" sz="900" dirty="0"/>
          </a:p>
        </p:txBody>
      </p:sp>
      <p:sp>
        <p:nvSpPr>
          <p:cNvPr id="69" name="Text 67"/>
          <p:cNvSpPr/>
          <p:nvPr/>
        </p:nvSpPr>
        <p:spPr>
          <a:xfrm>
            <a:off x="4779169" y="850106"/>
            <a:ext cx="4143375" cy="22860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静态投资回报率</a:t>
            </a:r>
            <a:endParaRPr lang="en-US" sz="1100" dirty="0"/>
          </a:p>
        </p:txBody>
      </p:sp>
      <p:sp>
        <p:nvSpPr>
          <p:cNvPr id="70" name="Text 68"/>
          <p:cNvSpPr/>
          <p:nvPr/>
        </p:nvSpPr>
        <p:spPr>
          <a:xfrm>
            <a:off x="4779169" y="1091208"/>
            <a:ext cx="4143375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Return on Investment</a:t>
            </a:r>
            <a:endParaRPr lang="en-US" sz="900" dirty="0"/>
          </a:p>
        </p:txBody>
      </p:sp>
      <p:sp>
        <p:nvSpPr>
          <p:cNvPr id="71" name="Text 69"/>
          <p:cNvSpPr/>
          <p:nvPr/>
        </p:nvSpPr>
        <p:spPr>
          <a:xfrm>
            <a:off x="4779615" y="1319808"/>
            <a:ext cx="1050131" cy="5143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22.4%</a:t>
            </a:r>
            <a:endParaRPr lang="en-US" sz="2700" dirty="0"/>
          </a:p>
        </p:txBody>
      </p:sp>
      <p:sp>
        <p:nvSpPr>
          <p:cNvPr id="72" name="Text 70"/>
          <p:cNvSpPr/>
          <p:nvPr/>
        </p:nvSpPr>
        <p:spPr>
          <a:xfrm>
            <a:off x="5888124" y="1591270"/>
            <a:ext cx="657225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↑7.2pp 同比</a:t>
            </a:r>
            <a:endParaRPr lang="en-US" sz="900" dirty="0"/>
          </a:p>
        </p:txBody>
      </p:sp>
      <p:sp>
        <p:nvSpPr>
          <p:cNvPr id="73" name="Text 71"/>
          <p:cNvSpPr/>
          <p:nvPr/>
        </p:nvSpPr>
        <p:spPr>
          <a:xfrm>
            <a:off x="4779169" y="1877020"/>
            <a:ext cx="4143375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远超行业千万元级项目18%基准线，盈利效率显著</a:t>
            </a:r>
            <a:endParaRPr lang="en-US" sz="900" dirty="0"/>
          </a:p>
        </p:txBody>
      </p:sp>
      <p:sp>
        <p:nvSpPr>
          <p:cNvPr id="74" name="Text 72"/>
          <p:cNvSpPr/>
          <p:nvPr/>
        </p:nvSpPr>
        <p:spPr>
          <a:xfrm>
            <a:off x="4779169" y="2154399"/>
            <a:ext cx="4143375" cy="22860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净现值</a:t>
            </a:r>
            <a:endParaRPr lang="en-US" sz="1100" dirty="0"/>
          </a:p>
        </p:txBody>
      </p:sp>
      <p:sp>
        <p:nvSpPr>
          <p:cNvPr id="75" name="Text 73"/>
          <p:cNvSpPr/>
          <p:nvPr/>
        </p:nvSpPr>
        <p:spPr>
          <a:xfrm>
            <a:off x="4779169" y="2395500"/>
            <a:ext cx="4143375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Net Present Value</a:t>
            </a:r>
            <a:endParaRPr lang="en-US" sz="900" dirty="0"/>
          </a:p>
        </p:txBody>
      </p:sp>
      <p:sp>
        <p:nvSpPr>
          <p:cNvPr id="76" name="Text 74"/>
          <p:cNvSpPr/>
          <p:nvPr/>
        </p:nvSpPr>
        <p:spPr>
          <a:xfrm>
            <a:off x="4777829" y="2624100"/>
            <a:ext cx="900113" cy="5143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1,850</a:t>
            </a:r>
            <a:endParaRPr lang="en-US" sz="2700" dirty="0"/>
          </a:p>
        </p:txBody>
      </p:sp>
      <p:sp>
        <p:nvSpPr>
          <p:cNvPr id="77" name="Text 75"/>
          <p:cNvSpPr/>
          <p:nvPr/>
        </p:nvSpPr>
        <p:spPr>
          <a:xfrm>
            <a:off x="5733752" y="2895563"/>
            <a:ext cx="228600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万元</a:t>
            </a:r>
            <a:endParaRPr lang="en-US" sz="900" dirty="0"/>
          </a:p>
        </p:txBody>
      </p:sp>
      <p:sp>
        <p:nvSpPr>
          <p:cNvPr id="78" name="Text 76"/>
          <p:cNvSpPr/>
          <p:nvPr/>
        </p:nvSpPr>
        <p:spPr>
          <a:xfrm>
            <a:off x="4779169" y="3181313"/>
            <a:ext cx="4143375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NPV远大于0，项目可行且具备充裕安全边际</a:t>
            </a:r>
            <a:endParaRPr lang="en-US" sz="900" dirty="0"/>
          </a:p>
        </p:txBody>
      </p:sp>
      <p:sp>
        <p:nvSpPr>
          <p:cNvPr id="79" name="Text 77"/>
          <p:cNvSpPr/>
          <p:nvPr/>
        </p:nvSpPr>
        <p:spPr>
          <a:xfrm>
            <a:off x="4779169" y="3458691"/>
            <a:ext cx="4143375" cy="22860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内部收益率</a:t>
            </a:r>
            <a:endParaRPr lang="en-US" sz="1100" dirty="0"/>
          </a:p>
        </p:txBody>
      </p:sp>
      <p:sp>
        <p:nvSpPr>
          <p:cNvPr id="80" name="Text 78"/>
          <p:cNvSpPr/>
          <p:nvPr/>
        </p:nvSpPr>
        <p:spPr>
          <a:xfrm>
            <a:off x="4779169" y="3699793"/>
            <a:ext cx="4143375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Internal Rate of Return</a:t>
            </a:r>
            <a:endParaRPr lang="en-US" sz="900" dirty="0"/>
          </a:p>
        </p:txBody>
      </p:sp>
      <p:sp>
        <p:nvSpPr>
          <p:cNvPr id="81" name="Text 79"/>
          <p:cNvSpPr/>
          <p:nvPr/>
        </p:nvSpPr>
        <p:spPr>
          <a:xfrm>
            <a:off x="4777606" y="3928393"/>
            <a:ext cx="1021556" cy="5143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16.8%</a:t>
            </a:r>
            <a:endParaRPr lang="en-US" sz="2700" dirty="0"/>
          </a:p>
        </p:txBody>
      </p:sp>
      <p:sp>
        <p:nvSpPr>
          <p:cNvPr id="82" name="Text 80"/>
          <p:cNvSpPr/>
          <p:nvPr/>
        </p:nvSpPr>
        <p:spPr>
          <a:xfrm>
            <a:off x="5855419" y="4199855"/>
            <a:ext cx="664369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＞WACC 12%</a:t>
            </a:r>
            <a:endParaRPr lang="en-US" sz="900" dirty="0"/>
          </a:p>
        </p:txBody>
      </p:sp>
      <p:sp>
        <p:nvSpPr>
          <p:cNvPr id="83" name="Text 81"/>
          <p:cNvSpPr/>
          <p:nvPr/>
        </p:nvSpPr>
        <p:spPr>
          <a:xfrm>
            <a:off x="4779169" y="4485605"/>
            <a:ext cx="4143375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高于科技制造项目15%门槛值，成本溢价承受力强</a:t>
            </a:r>
            <a:endParaRPr lang="en-US" sz="900" dirty="0"/>
          </a:p>
        </p:txBody>
      </p:sp>
      <p:sp>
        <p:nvSpPr>
          <p:cNvPr id="84" name="Text 82"/>
          <p:cNvSpPr/>
          <p:nvPr/>
        </p:nvSpPr>
        <p:spPr>
          <a:xfrm>
            <a:off x="214313" y="4686300"/>
            <a:ext cx="8715375" cy="128588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700" i="1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数据来源：项目财报（2024-2026）、Gartner科技制造项目IRR基准、行业年度报告</a:t>
            </a:r>
            <a:endParaRPr lang="en-US" sz="700" dirty="0"/>
          </a:p>
        </p:txBody>
      </p:sp>
      <p:sp>
        <p:nvSpPr>
          <p:cNvPr id="65535" name="wm:hwcld:2026-08-14T09:41:30:f30de1e4"/>
          <p:cNvSpPr/>
          <p:nvPr/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ln/>
        </p:spPr>
      </p:sp>
      <p:sp>
        <p:nvSpPr>
          <p:cNvPr id="3" name="Shape 1"/>
          <p:cNvSpPr/>
          <p:nvPr/>
        </p:nvSpPr>
        <p:spPr>
          <a:xfrm>
            <a:off x="1280517" y="1756246"/>
            <a:ext cx="1042988" cy="671513"/>
          </a:xfrm>
          <a:prstGeom prst="rect">
            <a:avLst/>
          </a:prstGeom>
          <a:solidFill>
            <a:srgbClr val="D33941">
              <a:alpha val="20000"/>
            </a:srgbClr>
          </a:solidFill>
          <a:ln w="6191">
            <a:solidFill>
              <a:srgbClr val="D33941">
                <a:alpha val="3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348508" y="1756246"/>
            <a:ext cx="1042988" cy="671513"/>
          </a:xfrm>
          <a:prstGeom prst="rect">
            <a:avLst/>
          </a:prstGeom>
          <a:solidFill>
            <a:srgbClr val="ED6D00">
              <a:alpha val="20000"/>
            </a:srgbClr>
          </a:solidFill>
          <a:ln w="6191">
            <a:solidFill>
              <a:srgbClr val="ED6D00">
                <a:alpha val="3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416498" y="1756246"/>
            <a:ext cx="1042988" cy="671513"/>
          </a:xfrm>
          <a:prstGeom prst="rect">
            <a:avLst/>
          </a:prstGeom>
          <a:solidFill>
            <a:srgbClr val="FDD351">
              <a:alpha val="20000"/>
            </a:srgbClr>
          </a:solidFill>
          <a:ln w="6191">
            <a:solidFill>
              <a:srgbClr val="FDD351">
                <a:alpha val="3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280517" y="2456780"/>
            <a:ext cx="1042988" cy="671513"/>
          </a:xfrm>
          <a:prstGeom prst="rect">
            <a:avLst/>
          </a:prstGeom>
          <a:solidFill>
            <a:srgbClr val="ED6D00">
              <a:alpha val="20000"/>
            </a:srgbClr>
          </a:solidFill>
          <a:ln w="6191">
            <a:solidFill>
              <a:srgbClr val="ED6D00">
                <a:alpha val="3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348508" y="2456780"/>
            <a:ext cx="1042988" cy="671513"/>
          </a:xfrm>
          <a:prstGeom prst="rect">
            <a:avLst/>
          </a:prstGeom>
          <a:solidFill>
            <a:srgbClr val="FDD351">
              <a:alpha val="20000"/>
            </a:srgbClr>
          </a:solidFill>
          <a:ln w="6191">
            <a:solidFill>
              <a:srgbClr val="FDD351">
                <a:alpha val="30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416498" y="2456780"/>
            <a:ext cx="1042988" cy="671513"/>
          </a:xfrm>
          <a:prstGeom prst="rect">
            <a:avLst/>
          </a:prstGeom>
          <a:solidFill>
            <a:srgbClr val="F5F5F5"/>
          </a:solidFill>
          <a:ln w="6191">
            <a:solidFill>
              <a:srgbClr val="DDDDDD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280517" y="3157314"/>
            <a:ext cx="1042988" cy="671513"/>
          </a:xfrm>
          <a:prstGeom prst="rect">
            <a:avLst/>
          </a:prstGeom>
          <a:solidFill>
            <a:srgbClr val="FDD351">
              <a:alpha val="20000"/>
            </a:srgbClr>
          </a:solidFill>
          <a:ln w="6191">
            <a:solidFill>
              <a:srgbClr val="FDD351">
                <a:alpha val="30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348508" y="3157314"/>
            <a:ext cx="1042988" cy="671513"/>
          </a:xfrm>
          <a:prstGeom prst="rect">
            <a:avLst/>
          </a:prstGeom>
          <a:solidFill>
            <a:srgbClr val="F5F5F5"/>
          </a:solidFill>
          <a:ln w="6191">
            <a:solidFill>
              <a:srgbClr val="DDDDDD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416498" y="3157314"/>
            <a:ext cx="1042988" cy="671513"/>
          </a:xfrm>
          <a:prstGeom prst="rect">
            <a:avLst/>
          </a:prstGeom>
          <a:solidFill>
            <a:srgbClr val="FFFFFF"/>
          </a:solidFill>
          <a:ln w="6191">
            <a:solidFill>
              <a:srgbClr val="DDDDDD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15485" y="3943350"/>
            <a:ext cx="1335881" cy="628650"/>
          </a:xfrm>
          <a:prstGeom prst="rect">
            <a:avLst/>
          </a:prstGeom>
          <a:solidFill>
            <a:srgbClr val="FFFFFF"/>
          </a:solidFill>
          <a:ln w="6191">
            <a:solidFill>
              <a:srgbClr val="DDDDDD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668010" y="3943350"/>
            <a:ext cx="1335881" cy="628650"/>
          </a:xfrm>
          <a:prstGeom prst="rect">
            <a:avLst/>
          </a:prstGeom>
          <a:solidFill>
            <a:srgbClr val="FFFFFF"/>
          </a:solidFill>
          <a:ln w="6191">
            <a:solidFill>
              <a:srgbClr val="DDDDDD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120535" y="3943350"/>
            <a:ext cx="1335881" cy="628650"/>
          </a:xfrm>
          <a:prstGeom prst="rect">
            <a:avLst/>
          </a:prstGeom>
          <a:solidFill>
            <a:srgbClr val="FFFFFF"/>
          </a:solidFill>
          <a:ln w="6191">
            <a:solidFill>
              <a:srgbClr val="DDDDDD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686300" y="772864"/>
            <a:ext cx="4243388" cy="1814512"/>
          </a:xfrm>
          <a:prstGeom prst="rect">
            <a:avLst/>
          </a:prstGeom>
          <a:solidFill>
            <a:srgbClr val="FFFFFF"/>
          </a:solidFill>
          <a:ln w="6191">
            <a:solidFill>
              <a:srgbClr val="DDDDDD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136356" y="2284214"/>
            <a:ext cx="3343275" cy="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136356" y="2127052"/>
            <a:ext cx="3343275" cy="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136356" y="1969889"/>
            <a:ext cx="3343275" cy="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136356" y="1819870"/>
            <a:ext cx="3343275" cy="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136356" y="1662708"/>
            <a:ext cx="3343275" cy="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136356" y="1505545"/>
            <a:ext cx="3343275" cy="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136356" y="1355527"/>
            <a:ext cx="3343275" cy="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969907" y="1141928"/>
            <a:ext cx="332899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项</a:t>
            </a:r>
            <a:endParaRPr lang="en-US" sz="788" dirty="0"/>
          </a:p>
        </p:txBody>
      </p:sp>
      <p:sp>
        <p:nvSpPr>
          <p:cNvPr id="24" name="Text 22"/>
          <p:cNvSpPr/>
          <p:nvPr/>
        </p:nvSpPr>
        <p:spPr>
          <a:xfrm>
            <a:off x="8238172" y="1141928"/>
            <a:ext cx="482917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万元</a:t>
            </a:r>
            <a:endParaRPr lang="en-US" sz="788" dirty="0"/>
          </a:p>
        </p:txBody>
      </p:sp>
      <p:sp>
        <p:nvSpPr>
          <p:cNvPr id="25" name="Shape 23"/>
          <p:cNvSpPr/>
          <p:nvPr/>
        </p:nvSpPr>
        <p:spPr>
          <a:xfrm>
            <a:off x="5136356" y="2284214"/>
            <a:ext cx="3343275" cy="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746307" y="2220635"/>
            <a:ext cx="332899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0</a:t>
            </a:r>
            <a:endParaRPr lang="en-US" sz="788" dirty="0"/>
          </a:p>
        </p:txBody>
      </p:sp>
      <p:sp>
        <p:nvSpPr>
          <p:cNvPr id="27" name="Text 25"/>
          <p:cNvSpPr/>
          <p:nvPr/>
        </p:nvSpPr>
        <p:spPr>
          <a:xfrm>
            <a:off x="4746307" y="2065853"/>
            <a:ext cx="332899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3</a:t>
            </a:r>
            <a:endParaRPr lang="en-US" sz="788" dirty="0"/>
          </a:p>
        </p:txBody>
      </p:sp>
      <p:sp>
        <p:nvSpPr>
          <p:cNvPr id="28" name="Text 26"/>
          <p:cNvSpPr/>
          <p:nvPr/>
        </p:nvSpPr>
        <p:spPr>
          <a:xfrm>
            <a:off x="4746307" y="1911072"/>
            <a:ext cx="332899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6</a:t>
            </a:r>
            <a:endParaRPr lang="en-US" sz="788" dirty="0"/>
          </a:p>
        </p:txBody>
      </p:sp>
      <p:sp>
        <p:nvSpPr>
          <p:cNvPr id="29" name="Text 27"/>
          <p:cNvSpPr/>
          <p:nvPr/>
        </p:nvSpPr>
        <p:spPr>
          <a:xfrm>
            <a:off x="4746307" y="1756291"/>
            <a:ext cx="332899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9</a:t>
            </a:r>
            <a:endParaRPr lang="en-US" sz="788" dirty="0"/>
          </a:p>
        </p:txBody>
      </p:sp>
      <p:sp>
        <p:nvSpPr>
          <p:cNvPr id="30" name="Text 28"/>
          <p:cNvSpPr/>
          <p:nvPr/>
        </p:nvSpPr>
        <p:spPr>
          <a:xfrm>
            <a:off x="4596289" y="1601509"/>
            <a:ext cx="482917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12</a:t>
            </a:r>
            <a:endParaRPr lang="en-US" sz="788" dirty="0"/>
          </a:p>
        </p:txBody>
      </p:sp>
      <p:sp>
        <p:nvSpPr>
          <p:cNvPr id="31" name="Text 29"/>
          <p:cNvSpPr/>
          <p:nvPr/>
        </p:nvSpPr>
        <p:spPr>
          <a:xfrm>
            <a:off x="4596289" y="1446729"/>
            <a:ext cx="482917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15</a:t>
            </a:r>
            <a:endParaRPr lang="en-US" sz="788" dirty="0"/>
          </a:p>
        </p:txBody>
      </p:sp>
      <p:sp>
        <p:nvSpPr>
          <p:cNvPr id="32" name="Text 30"/>
          <p:cNvSpPr/>
          <p:nvPr/>
        </p:nvSpPr>
        <p:spPr>
          <a:xfrm>
            <a:off x="4596289" y="1291947"/>
            <a:ext cx="482917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18</a:t>
            </a:r>
            <a:endParaRPr lang="en-US" sz="788" dirty="0"/>
          </a:p>
        </p:txBody>
      </p:sp>
      <p:sp>
        <p:nvSpPr>
          <p:cNvPr id="33" name="Text 31"/>
          <p:cNvSpPr/>
          <p:nvPr/>
        </p:nvSpPr>
        <p:spPr>
          <a:xfrm>
            <a:off x="8536781" y="2220635"/>
            <a:ext cx="332899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0</a:t>
            </a:r>
            <a:endParaRPr lang="en-US" sz="788" dirty="0"/>
          </a:p>
        </p:txBody>
      </p:sp>
      <p:sp>
        <p:nvSpPr>
          <p:cNvPr id="34" name="Text 32"/>
          <p:cNvSpPr/>
          <p:nvPr/>
        </p:nvSpPr>
        <p:spPr>
          <a:xfrm>
            <a:off x="8536781" y="2034897"/>
            <a:ext cx="632936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200</a:t>
            </a:r>
            <a:endParaRPr lang="en-US" sz="788" dirty="0"/>
          </a:p>
        </p:txBody>
      </p:sp>
      <p:sp>
        <p:nvSpPr>
          <p:cNvPr id="35" name="Text 33"/>
          <p:cNvSpPr/>
          <p:nvPr/>
        </p:nvSpPr>
        <p:spPr>
          <a:xfrm>
            <a:off x="8536781" y="1849160"/>
            <a:ext cx="632936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400</a:t>
            </a:r>
            <a:endParaRPr lang="en-US" sz="788" dirty="0"/>
          </a:p>
        </p:txBody>
      </p:sp>
      <p:sp>
        <p:nvSpPr>
          <p:cNvPr id="36" name="Text 34"/>
          <p:cNvSpPr/>
          <p:nvPr/>
        </p:nvSpPr>
        <p:spPr>
          <a:xfrm>
            <a:off x="8536781" y="1663422"/>
            <a:ext cx="632936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600</a:t>
            </a:r>
            <a:endParaRPr lang="en-US" sz="788" dirty="0"/>
          </a:p>
        </p:txBody>
      </p:sp>
      <p:sp>
        <p:nvSpPr>
          <p:cNvPr id="37" name="Text 35"/>
          <p:cNvSpPr/>
          <p:nvPr/>
        </p:nvSpPr>
        <p:spPr>
          <a:xfrm>
            <a:off x="8536781" y="1477685"/>
            <a:ext cx="632936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800</a:t>
            </a:r>
            <a:endParaRPr lang="en-US" sz="788" dirty="0"/>
          </a:p>
        </p:txBody>
      </p:sp>
      <p:sp>
        <p:nvSpPr>
          <p:cNvPr id="38" name="Text 36"/>
          <p:cNvSpPr/>
          <p:nvPr/>
        </p:nvSpPr>
        <p:spPr>
          <a:xfrm>
            <a:off x="8536781" y="1291947"/>
            <a:ext cx="932974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1,000</a:t>
            </a:r>
            <a:endParaRPr lang="en-US" sz="788" dirty="0"/>
          </a:p>
        </p:txBody>
      </p:sp>
      <p:sp>
        <p:nvSpPr>
          <p:cNvPr id="39" name="Text 37"/>
          <p:cNvSpPr/>
          <p:nvPr/>
        </p:nvSpPr>
        <p:spPr>
          <a:xfrm>
            <a:off x="5077063" y="2320647"/>
            <a:ext cx="1233011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2024-Q1</a:t>
            </a:r>
            <a:endParaRPr lang="en-US" sz="788" dirty="0"/>
          </a:p>
        </p:txBody>
      </p:sp>
      <p:sp>
        <p:nvSpPr>
          <p:cNvPr id="40" name="Text 38"/>
          <p:cNvSpPr/>
          <p:nvPr/>
        </p:nvSpPr>
        <p:spPr>
          <a:xfrm>
            <a:off x="6191488" y="2320647"/>
            <a:ext cx="1233011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2024-Q2</a:t>
            </a:r>
            <a:endParaRPr lang="en-US" sz="788" dirty="0"/>
          </a:p>
        </p:txBody>
      </p:sp>
      <p:sp>
        <p:nvSpPr>
          <p:cNvPr id="41" name="Text 39"/>
          <p:cNvSpPr/>
          <p:nvPr/>
        </p:nvSpPr>
        <p:spPr>
          <a:xfrm>
            <a:off x="7305913" y="2320647"/>
            <a:ext cx="1233011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2024-Q3</a:t>
            </a:r>
            <a:endParaRPr lang="en-US" sz="788" dirty="0"/>
          </a:p>
        </p:txBody>
      </p:sp>
      <p:sp>
        <p:nvSpPr>
          <p:cNvPr id="42" name="Shape 40"/>
          <p:cNvSpPr/>
          <p:nvPr/>
        </p:nvSpPr>
        <p:spPr>
          <a:xfrm>
            <a:off x="5586412" y="1351955"/>
            <a:ext cx="214313" cy="928688"/>
          </a:xfrm>
          <a:custGeom>
            <a:avLst/>
            <a:gdLst/>
            <a:ahLst/>
            <a:cxnLst/>
            <a:rect l="l" t="t" r="r" b="b"/>
            <a:pathLst>
              <a:path w="214313" h="928688">
                <a:moveTo>
                  <a:pt x="0" y="928688"/>
                </a:moveTo>
                <a:lnTo>
                  <a:pt x="214313" y="928688"/>
                </a:lnTo>
                <a:lnTo>
                  <a:pt x="214313" y="0"/>
                </a:lnTo>
                <a:lnTo>
                  <a:pt x="0" y="0"/>
                </a:lnTo>
                <a:close/>
              </a:path>
            </a:pathLst>
          </a:custGeom>
          <a:solidFill>
            <a:srgbClr val="D33941"/>
          </a:solidFill>
          <a:ln/>
        </p:spPr>
      </p:sp>
      <p:sp>
        <p:nvSpPr>
          <p:cNvPr id="43" name="Shape 41"/>
          <p:cNvSpPr/>
          <p:nvPr/>
        </p:nvSpPr>
        <p:spPr>
          <a:xfrm>
            <a:off x="6700837" y="1506736"/>
            <a:ext cx="214313" cy="773906"/>
          </a:xfrm>
          <a:custGeom>
            <a:avLst/>
            <a:gdLst/>
            <a:ahLst/>
            <a:cxnLst/>
            <a:rect l="l" t="t" r="r" b="b"/>
            <a:pathLst>
              <a:path w="214313" h="773906">
                <a:moveTo>
                  <a:pt x="0" y="773906"/>
                </a:moveTo>
                <a:lnTo>
                  <a:pt x="214313" y="773906"/>
                </a:lnTo>
                <a:lnTo>
                  <a:pt x="214313" y="0"/>
                </a:lnTo>
                <a:lnTo>
                  <a:pt x="0" y="0"/>
                </a:lnTo>
                <a:close/>
              </a:path>
            </a:pathLst>
          </a:custGeom>
          <a:solidFill>
            <a:srgbClr val="D33941"/>
          </a:solidFill>
          <a:ln/>
        </p:spPr>
      </p:sp>
      <p:sp>
        <p:nvSpPr>
          <p:cNvPr id="44" name="Shape 42"/>
          <p:cNvSpPr/>
          <p:nvPr/>
        </p:nvSpPr>
        <p:spPr>
          <a:xfrm>
            <a:off x="7815263" y="1661517"/>
            <a:ext cx="214313" cy="619125"/>
          </a:xfrm>
          <a:custGeom>
            <a:avLst/>
            <a:gdLst/>
            <a:ahLst/>
            <a:cxnLst/>
            <a:rect l="l" t="t" r="r" b="b"/>
            <a:pathLst>
              <a:path w="214313" h="619125">
                <a:moveTo>
                  <a:pt x="0" y="619125"/>
                </a:moveTo>
                <a:lnTo>
                  <a:pt x="214313" y="619125"/>
                </a:lnTo>
                <a:lnTo>
                  <a:pt x="214313" y="0"/>
                </a:lnTo>
                <a:lnTo>
                  <a:pt x="0" y="0"/>
                </a:lnTo>
                <a:close/>
              </a:path>
            </a:pathLst>
          </a:custGeom>
          <a:solidFill>
            <a:srgbClr val="D33941"/>
          </a:solidFill>
          <a:ln/>
        </p:spPr>
      </p:sp>
      <p:sp>
        <p:nvSpPr>
          <p:cNvPr id="45" name="Text 43"/>
          <p:cNvSpPr/>
          <p:nvPr/>
        </p:nvSpPr>
        <p:spPr>
          <a:xfrm>
            <a:off x="5452110" y="1213366"/>
            <a:ext cx="482917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18</a:t>
            </a:r>
            <a:endParaRPr lang="en-US" sz="788" dirty="0"/>
          </a:p>
        </p:txBody>
      </p:sp>
      <p:sp>
        <p:nvSpPr>
          <p:cNvPr id="46" name="Text 44"/>
          <p:cNvSpPr/>
          <p:nvPr/>
        </p:nvSpPr>
        <p:spPr>
          <a:xfrm>
            <a:off x="6566535" y="1368147"/>
            <a:ext cx="482917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15</a:t>
            </a:r>
            <a:endParaRPr lang="en-US" sz="788" dirty="0"/>
          </a:p>
        </p:txBody>
      </p:sp>
      <p:sp>
        <p:nvSpPr>
          <p:cNvPr id="47" name="Text 45"/>
          <p:cNvSpPr/>
          <p:nvPr/>
        </p:nvSpPr>
        <p:spPr>
          <a:xfrm>
            <a:off x="7680960" y="1522928"/>
            <a:ext cx="482917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12</a:t>
            </a:r>
            <a:endParaRPr lang="en-US" sz="788" dirty="0"/>
          </a:p>
        </p:txBody>
      </p:sp>
      <p:sp>
        <p:nvSpPr>
          <p:cNvPr id="48" name="Shape 46"/>
          <p:cNvSpPr/>
          <p:nvPr/>
        </p:nvSpPr>
        <p:spPr>
          <a:xfrm>
            <a:off x="5693569" y="1491258"/>
            <a:ext cx="2228850" cy="343614"/>
          </a:xfrm>
          <a:custGeom>
            <a:avLst/>
            <a:gdLst/>
            <a:ahLst/>
            <a:cxnLst/>
            <a:rect l="l" t="t" r="r" b="b"/>
            <a:pathLst>
              <a:path w="2228850" h="343614">
                <a:moveTo>
                  <a:pt x="0" y="0"/>
                </a:moveTo>
                <a:lnTo>
                  <a:pt x="1114425" y="213598"/>
                </a:lnTo>
                <a:lnTo>
                  <a:pt x="2228850" y="343614"/>
                </a:lnTo>
              </a:path>
            </a:pathLst>
          </a:custGeom>
          <a:noFill/>
          <a:ln w="12700">
            <a:solidFill>
              <a:srgbClr val="30B5C5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5664994" y="1462683"/>
            <a:ext cx="57150" cy="57150"/>
          </a:xfrm>
          <a:prstGeom prst="ellipse">
            <a:avLst/>
          </a:prstGeom>
          <a:solidFill>
            <a:srgbClr val="30B5C5"/>
          </a:solidFill>
          <a:ln/>
        </p:spPr>
      </p:sp>
      <p:sp>
        <p:nvSpPr>
          <p:cNvPr id="50" name="Shape 48"/>
          <p:cNvSpPr/>
          <p:nvPr/>
        </p:nvSpPr>
        <p:spPr>
          <a:xfrm>
            <a:off x="6779419" y="1676281"/>
            <a:ext cx="57150" cy="57150"/>
          </a:xfrm>
          <a:prstGeom prst="ellipse">
            <a:avLst/>
          </a:prstGeom>
          <a:solidFill>
            <a:srgbClr val="30B5C5"/>
          </a:solidFill>
          <a:ln/>
        </p:spPr>
      </p:sp>
      <p:sp>
        <p:nvSpPr>
          <p:cNvPr id="51" name="Shape 49"/>
          <p:cNvSpPr/>
          <p:nvPr/>
        </p:nvSpPr>
        <p:spPr>
          <a:xfrm>
            <a:off x="7893844" y="1806297"/>
            <a:ext cx="57150" cy="57150"/>
          </a:xfrm>
          <a:prstGeom prst="ellipse">
            <a:avLst/>
          </a:prstGeom>
          <a:solidFill>
            <a:srgbClr val="30B5C5"/>
          </a:solidFill>
          <a:ln/>
        </p:spPr>
      </p:sp>
      <p:sp>
        <p:nvSpPr>
          <p:cNvPr id="52" name="Text 50"/>
          <p:cNvSpPr/>
          <p:nvPr/>
        </p:nvSpPr>
        <p:spPr>
          <a:xfrm>
            <a:off x="5377101" y="1324094"/>
            <a:ext cx="632936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850</a:t>
            </a:r>
            <a:endParaRPr lang="en-US" sz="788" dirty="0"/>
          </a:p>
        </p:txBody>
      </p:sp>
      <p:sp>
        <p:nvSpPr>
          <p:cNvPr id="53" name="Text 51"/>
          <p:cNvSpPr/>
          <p:nvPr/>
        </p:nvSpPr>
        <p:spPr>
          <a:xfrm>
            <a:off x="6491526" y="1537692"/>
            <a:ext cx="632936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620</a:t>
            </a:r>
            <a:endParaRPr lang="en-US" sz="788" dirty="0"/>
          </a:p>
        </p:txBody>
      </p:sp>
      <p:sp>
        <p:nvSpPr>
          <p:cNvPr id="54" name="Text 52"/>
          <p:cNvSpPr/>
          <p:nvPr/>
        </p:nvSpPr>
        <p:spPr>
          <a:xfrm>
            <a:off x="7605951" y="1667708"/>
            <a:ext cx="632936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480</a:t>
            </a:r>
            <a:endParaRPr lang="en-US" sz="788" dirty="0"/>
          </a:p>
        </p:txBody>
      </p:sp>
      <p:sp>
        <p:nvSpPr>
          <p:cNvPr id="55" name="Shape 53"/>
          <p:cNvSpPr/>
          <p:nvPr/>
        </p:nvSpPr>
        <p:spPr>
          <a:xfrm>
            <a:off x="5975775" y="1066205"/>
            <a:ext cx="1664438" cy="171450"/>
          </a:xfrm>
          <a:custGeom>
            <a:avLst/>
            <a:gdLst/>
            <a:ahLst/>
            <a:cxnLst/>
            <a:rect l="l" t="t" r="r" b="b"/>
            <a:pathLst>
              <a:path w="1664438" h="171450">
                <a:moveTo>
                  <a:pt x="0" y="0"/>
                </a:moveTo>
                <a:lnTo>
                  <a:pt x="1664438" y="0"/>
                </a:lnTo>
                <a:lnTo>
                  <a:pt x="1664438" y="171450"/>
                </a:lnTo>
                <a:lnTo>
                  <a:pt x="0" y="171450"/>
                </a:lnTo>
                <a:close/>
              </a:path>
            </a:pathLst>
          </a:custGeom>
          <a:noFill/>
          <a:ln/>
        </p:spPr>
      </p:sp>
      <p:sp>
        <p:nvSpPr>
          <p:cNvPr id="56" name="Shape 54"/>
          <p:cNvSpPr/>
          <p:nvPr/>
        </p:nvSpPr>
        <p:spPr>
          <a:xfrm>
            <a:off x="6011493" y="1101923"/>
            <a:ext cx="178594" cy="100013"/>
          </a:xfrm>
          <a:custGeom>
            <a:avLst/>
            <a:gdLst/>
            <a:ahLst/>
            <a:cxnLst/>
            <a:rect l="l" t="t" r="r" b="b"/>
            <a:pathLst>
              <a:path w="178594" h="100013">
                <a:moveTo>
                  <a:pt x="25003" y="0"/>
                </a:moveTo>
                <a:lnTo>
                  <a:pt x="153591" y="0"/>
                </a:lnTo>
                <a:lnTo>
                  <a:pt x="154817" y="30"/>
                </a:lnTo>
                <a:lnTo>
                  <a:pt x="156041" y="120"/>
                </a:lnTo>
                <a:lnTo>
                  <a:pt x="157259" y="271"/>
                </a:lnTo>
                <a:lnTo>
                  <a:pt x="158468" y="480"/>
                </a:lnTo>
                <a:lnTo>
                  <a:pt x="159666" y="749"/>
                </a:lnTo>
                <a:lnTo>
                  <a:pt x="160849" y="1077"/>
                </a:lnTo>
                <a:lnTo>
                  <a:pt x="162014" y="1462"/>
                </a:lnTo>
                <a:lnTo>
                  <a:pt x="163159" y="1903"/>
                </a:lnTo>
                <a:lnTo>
                  <a:pt x="164281" y="2401"/>
                </a:lnTo>
                <a:lnTo>
                  <a:pt x="165377" y="2952"/>
                </a:lnTo>
                <a:lnTo>
                  <a:pt x="166445" y="3557"/>
                </a:lnTo>
                <a:lnTo>
                  <a:pt x="167482" y="4214"/>
                </a:lnTo>
                <a:lnTo>
                  <a:pt x="168485" y="4920"/>
                </a:lnTo>
                <a:lnTo>
                  <a:pt x="169452" y="5675"/>
                </a:lnTo>
                <a:lnTo>
                  <a:pt x="170382" y="6477"/>
                </a:lnTo>
                <a:lnTo>
                  <a:pt x="171271" y="7323"/>
                </a:lnTo>
                <a:lnTo>
                  <a:pt x="172117" y="8212"/>
                </a:lnTo>
                <a:lnTo>
                  <a:pt x="172918" y="9141"/>
                </a:lnTo>
                <a:lnTo>
                  <a:pt x="173673" y="10109"/>
                </a:lnTo>
                <a:lnTo>
                  <a:pt x="174380" y="11112"/>
                </a:lnTo>
                <a:lnTo>
                  <a:pt x="175037" y="12149"/>
                </a:lnTo>
                <a:lnTo>
                  <a:pt x="175641" y="13217"/>
                </a:lnTo>
                <a:lnTo>
                  <a:pt x="176193" y="14313"/>
                </a:lnTo>
                <a:lnTo>
                  <a:pt x="176691" y="15435"/>
                </a:lnTo>
                <a:lnTo>
                  <a:pt x="177132" y="16580"/>
                </a:lnTo>
                <a:lnTo>
                  <a:pt x="177517" y="17745"/>
                </a:lnTo>
                <a:lnTo>
                  <a:pt x="177844" y="18928"/>
                </a:lnTo>
                <a:lnTo>
                  <a:pt x="178113" y="20125"/>
                </a:lnTo>
                <a:lnTo>
                  <a:pt x="178323" y="21334"/>
                </a:lnTo>
                <a:lnTo>
                  <a:pt x="178473" y="22552"/>
                </a:lnTo>
                <a:lnTo>
                  <a:pt x="178564" y="23776"/>
                </a:lnTo>
                <a:lnTo>
                  <a:pt x="178594" y="25003"/>
                </a:lnTo>
                <a:lnTo>
                  <a:pt x="178594" y="75009"/>
                </a:lnTo>
                <a:lnTo>
                  <a:pt x="178564" y="76236"/>
                </a:lnTo>
                <a:lnTo>
                  <a:pt x="178473" y="77460"/>
                </a:lnTo>
                <a:lnTo>
                  <a:pt x="178323" y="78678"/>
                </a:lnTo>
                <a:lnTo>
                  <a:pt x="178113" y="79887"/>
                </a:lnTo>
                <a:lnTo>
                  <a:pt x="177844" y="81085"/>
                </a:lnTo>
                <a:lnTo>
                  <a:pt x="177517" y="82267"/>
                </a:lnTo>
                <a:lnTo>
                  <a:pt x="177132" y="83433"/>
                </a:lnTo>
                <a:lnTo>
                  <a:pt x="176691" y="84578"/>
                </a:lnTo>
                <a:lnTo>
                  <a:pt x="176193" y="85700"/>
                </a:lnTo>
                <a:lnTo>
                  <a:pt x="175641" y="86796"/>
                </a:lnTo>
                <a:lnTo>
                  <a:pt x="175037" y="87864"/>
                </a:lnTo>
                <a:lnTo>
                  <a:pt x="174380" y="88900"/>
                </a:lnTo>
                <a:lnTo>
                  <a:pt x="173673" y="89904"/>
                </a:lnTo>
                <a:lnTo>
                  <a:pt x="172918" y="90871"/>
                </a:lnTo>
                <a:lnTo>
                  <a:pt x="172117" y="91800"/>
                </a:lnTo>
                <a:lnTo>
                  <a:pt x="171271" y="92689"/>
                </a:lnTo>
                <a:lnTo>
                  <a:pt x="170382" y="93535"/>
                </a:lnTo>
                <a:lnTo>
                  <a:pt x="169452" y="94337"/>
                </a:lnTo>
                <a:lnTo>
                  <a:pt x="168485" y="95092"/>
                </a:lnTo>
                <a:lnTo>
                  <a:pt x="167482" y="95799"/>
                </a:lnTo>
                <a:lnTo>
                  <a:pt x="166445" y="96455"/>
                </a:lnTo>
                <a:lnTo>
                  <a:pt x="165377" y="97060"/>
                </a:lnTo>
                <a:lnTo>
                  <a:pt x="164281" y="97612"/>
                </a:lnTo>
                <a:lnTo>
                  <a:pt x="163159" y="98109"/>
                </a:lnTo>
                <a:lnTo>
                  <a:pt x="162014" y="98551"/>
                </a:lnTo>
                <a:lnTo>
                  <a:pt x="160849" y="98936"/>
                </a:lnTo>
                <a:lnTo>
                  <a:pt x="159666" y="99263"/>
                </a:lnTo>
                <a:lnTo>
                  <a:pt x="158468" y="99532"/>
                </a:lnTo>
                <a:lnTo>
                  <a:pt x="157259" y="99742"/>
                </a:lnTo>
                <a:lnTo>
                  <a:pt x="156041" y="99892"/>
                </a:lnTo>
                <a:lnTo>
                  <a:pt x="154817" y="99982"/>
                </a:lnTo>
                <a:lnTo>
                  <a:pt x="153591" y="100013"/>
                </a:lnTo>
                <a:lnTo>
                  <a:pt x="25003" y="100013"/>
                </a:lnTo>
                <a:lnTo>
                  <a:pt x="23776" y="99982"/>
                </a:lnTo>
                <a:lnTo>
                  <a:pt x="22552" y="99892"/>
                </a:lnTo>
                <a:lnTo>
                  <a:pt x="21334" y="99742"/>
                </a:lnTo>
                <a:lnTo>
                  <a:pt x="20125" y="99532"/>
                </a:lnTo>
                <a:lnTo>
                  <a:pt x="18928" y="99263"/>
                </a:lnTo>
                <a:lnTo>
                  <a:pt x="17745" y="98936"/>
                </a:lnTo>
                <a:lnTo>
                  <a:pt x="16580" y="98551"/>
                </a:lnTo>
                <a:lnTo>
                  <a:pt x="15435" y="98109"/>
                </a:lnTo>
                <a:lnTo>
                  <a:pt x="14313" y="97612"/>
                </a:lnTo>
                <a:lnTo>
                  <a:pt x="13217" y="97060"/>
                </a:lnTo>
                <a:lnTo>
                  <a:pt x="12149" y="96455"/>
                </a:lnTo>
                <a:lnTo>
                  <a:pt x="11112" y="95799"/>
                </a:lnTo>
                <a:lnTo>
                  <a:pt x="10109" y="95092"/>
                </a:lnTo>
                <a:lnTo>
                  <a:pt x="9141" y="94337"/>
                </a:lnTo>
                <a:lnTo>
                  <a:pt x="8212" y="93535"/>
                </a:lnTo>
                <a:lnTo>
                  <a:pt x="7323" y="92689"/>
                </a:lnTo>
                <a:lnTo>
                  <a:pt x="6477" y="91800"/>
                </a:lnTo>
                <a:lnTo>
                  <a:pt x="5675" y="90871"/>
                </a:lnTo>
                <a:lnTo>
                  <a:pt x="4920" y="89904"/>
                </a:lnTo>
                <a:lnTo>
                  <a:pt x="4214" y="88900"/>
                </a:lnTo>
                <a:lnTo>
                  <a:pt x="3557" y="87864"/>
                </a:lnTo>
                <a:lnTo>
                  <a:pt x="2952" y="86796"/>
                </a:lnTo>
                <a:lnTo>
                  <a:pt x="2401" y="85700"/>
                </a:lnTo>
                <a:lnTo>
                  <a:pt x="1903" y="84578"/>
                </a:lnTo>
                <a:lnTo>
                  <a:pt x="1462" y="83433"/>
                </a:lnTo>
                <a:lnTo>
                  <a:pt x="1077" y="82267"/>
                </a:lnTo>
                <a:lnTo>
                  <a:pt x="749" y="81085"/>
                </a:lnTo>
                <a:lnTo>
                  <a:pt x="480" y="79887"/>
                </a:lnTo>
                <a:lnTo>
                  <a:pt x="271" y="78678"/>
                </a:lnTo>
                <a:lnTo>
                  <a:pt x="120" y="77460"/>
                </a:lnTo>
                <a:lnTo>
                  <a:pt x="30" y="76236"/>
                </a:lnTo>
                <a:lnTo>
                  <a:pt x="0" y="75009"/>
                </a:lnTo>
                <a:lnTo>
                  <a:pt x="0" y="25003"/>
                </a:lnTo>
                <a:lnTo>
                  <a:pt x="30" y="23776"/>
                </a:lnTo>
                <a:lnTo>
                  <a:pt x="120" y="22552"/>
                </a:lnTo>
                <a:lnTo>
                  <a:pt x="271" y="21334"/>
                </a:lnTo>
                <a:lnTo>
                  <a:pt x="480" y="20125"/>
                </a:lnTo>
                <a:lnTo>
                  <a:pt x="749" y="18928"/>
                </a:lnTo>
                <a:lnTo>
                  <a:pt x="1077" y="17745"/>
                </a:lnTo>
                <a:lnTo>
                  <a:pt x="1462" y="16580"/>
                </a:lnTo>
                <a:lnTo>
                  <a:pt x="1903" y="15435"/>
                </a:lnTo>
                <a:lnTo>
                  <a:pt x="2401" y="14313"/>
                </a:lnTo>
                <a:lnTo>
                  <a:pt x="2952" y="13217"/>
                </a:lnTo>
                <a:lnTo>
                  <a:pt x="3557" y="12149"/>
                </a:lnTo>
                <a:lnTo>
                  <a:pt x="4214" y="11112"/>
                </a:lnTo>
                <a:lnTo>
                  <a:pt x="4920" y="10109"/>
                </a:lnTo>
                <a:lnTo>
                  <a:pt x="5675" y="9141"/>
                </a:lnTo>
                <a:lnTo>
                  <a:pt x="6477" y="8212"/>
                </a:lnTo>
                <a:lnTo>
                  <a:pt x="7323" y="7323"/>
                </a:lnTo>
                <a:lnTo>
                  <a:pt x="8212" y="6477"/>
                </a:lnTo>
                <a:lnTo>
                  <a:pt x="9141" y="5675"/>
                </a:lnTo>
                <a:lnTo>
                  <a:pt x="10109" y="4920"/>
                </a:lnTo>
                <a:lnTo>
                  <a:pt x="11112" y="4214"/>
                </a:lnTo>
                <a:lnTo>
                  <a:pt x="12149" y="3557"/>
                </a:lnTo>
                <a:lnTo>
                  <a:pt x="13217" y="2952"/>
                </a:lnTo>
                <a:lnTo>
                  <a:pt x="14313" y="2401"/>
                </a:lnTo>
                <a:lnTo>
                  <a:pt x="15435" y="1903"/>
                </a:lnTo>
                <a:lnTo>
                  <a:pt x="16580" y="1462"/>
                </a:lnTo>
                <a:lnTo>
                  <a:pt x="17745" y="1077"/>
                </a:lnTo>
                <a:lnTo>
                  <a:pt x="18928" y="749"/>
                </a:lnTo>
                <a:lnTo>
                  <a:pt x="20125" y="480"/>
                </a:lnTo>
                <a:lnTo>
                  <a:pt x="21334" y="271"/>
                </a:lnTo>
                <a:lnTo>
                  <a:pt x="22552" y="120"/>
                </a:lnTo>
                <a:lnTo>
                  <a:pt x="23776" y="30"/>
                </a:lnTo>
                <a:lnTo>
                  <a:pt x="25003" y="0"/>
                </a:lnTo>
              </a:path>
            </a:pathLst>
          </a:custGeom>
          <a:solidFill>
            <a:srgbClr val="D33941"/>
          </a:solidFill>
          <a:ln/>
        </p:spPr>
      </p:sp>
      <p:sp>
        <p:nvSpPr>
          <p:cNvPr id="57" name="Text 55"/>
          <p:cNvSpPr/>
          <p:nvPr/>
        </p:nvSpPr>
        <p:spPr>
          <a:xfrm>
            <a:off x="6225806" y="1091922"/>
            <a:ext cx="1082993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高风险项数量</a:t>
            </a:r>
            <a:endParaRPr lang="en-US" sz="788" dirty="0"/>
          </a:p>
        </p:txBody>
      </p:sp>
      <p:sp>
        <p:nvSpPr>
          <p:cNvPr id="58" name="Shape 56"/>
          <p:cNvSpPr/>
          <p:nvPr/>
        </p:nvSpPr>
        <p:spPr>
          <a:xfrm>
            <a:off x="6011493" y="1101923"/>
            <a:ext cx="728663" cy="100013"/>
          </a:xfrm>
          <a:custGeom>
            <a:avLst/>
            <a:gdLst/>
            <a:ahLst/>
            <a:cxnLst/>
            <a:rect l="l" t="t" r="r" b="b"/>
            <a:pathLst>
              <a:path w="728663" h="100013">
                <a:moveTo>
                  <a:pt x="0" y="0"/>
                </a:moveTo>
                <a:lnTo>
                  <a:pt x="728663" y="0"/>
                </a:lnTo>
                <a:lnTo>
                  <a:pt x="728663" y="100013"/>
                </a:lnTo>
                <a:lnTo>
                  <a:pt x="0" y="100013"/>
                </a:lnTo>
                <a:close/>
              </a:path>
            </a:pathLst>
          </a:custGeom>
          <a:noFill/>
          <a:ln/>
        </p:spPr>
      </p:sp>
      <p:sp>
        <p:nvSpPr>
          <p:cNvPr id="59" name="Shape 57"/>
          <p:cNvSpPr/>
          <p:nvPr/>
        </p:nvSpPr>
        <p:spPr>
          <a:xfrm>
            <a:off x="6818737" y="1151930"/>
            <a:ext cx="178594" cy="0"/>
          </a:xfrm>
          <a:prstGeom prst="line">
            <a:avLst/>
          </a:prstGeom>
          <a:noFill/>
          <a:ln w="12700">
            <a:solidFill>
              <a:srgbClr val="30B5C5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6868029" y="1111925"/>
            <a:ext cx="80010" cy="80010"/>
          </a:xfrm>
          <a:prstGeom prst="ellipse">
            <a:avLst/>
          </a:prstGeom>
          <a:solidFill>
            <a:srgbClr val="30B5C5"/>
          </a:solidFill>
          <a:ln/>
        </p:spPr>
      </p:sp>
      <p:sp>
        <p:nvSpPr>
          <p:cNvPr id="61" name="Text 59"/>
          <p:cNvSpPr/>
          <p:nvPr/>
        </p:nvSpPr>
        <p:spPr>
          <a:xfrm>
            <a:off x="7033050" y="1091922"/>
            <a:ext cx="1383030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敞口金额(万元)</a:t>
            </a:r>
            <a:endParaRPr lang="en-US" sz="788" dirty="0"/>
          </a:p>
        </p:txBody>
      </p:sp>
      <p:sp>
        <p:nvSpPr>
          <p:cNvPr id="62" name="Shape 60"/>
          <p:cNvSpPr/>
          <p:nvPr/>
        </p:nvSpPr>
        <p:spPr>
          <a:xfrm>
            <a:off x="6811593" y="1109067"/>
            <a:ext cx="792901" cy="85725"/>
          </a:xfrm>
          <a:custGeom>
            <a:avLst/>
            <a:gdLst/>
            <a:ahLst/>
            <a:cxnLst/>
            <a:rect l="l" t="t" r="r" b="b"/>
            <a:pathLst>
              <a:path w="792901" h="85725">
                <a:moveTo>
                  <a:pt x="0" y="0"/>
                </a:moveTo>
                <a:lnTo>
                  <a:pt x="792901" y="0"/>
                </a:lnTo>
                <a:lnTo>
                  <a:pt x="792901" y="85725"/>
                </a:lnTo>
                <a:lnTo>
                  <a:pt x="0" y="85725"/>
                </a:lnTo>
                <a:close/>
              </a:path>
            </a:pathLst>
          </a:custGeom>
          <a:noFill/>
          <a:ln/>
        </p:spPr>
      </p:sp>
      <p:sp>
        <p:nvSpPr>
          <p:cNvPr id="63" name="Shape 61"/>
          <p:cNvSpPr/>
          <p:nvPr/>
        </p:nvSpPr>
        <p:spPr>
          <a:xfrm>
            <a:off x="4685072" y="2870895"/>
            <a:ext cx="1378744" cy="614363"/>
          </a:xfrm>
          <a:prstGeom prst="rect">
            <a:avLst/>
          </a:prstGeom>
          <a:solidFill>
            <a:srgbClr val="FFF1EF"/>
          </a:solidFill>
          <a:ln w="6191">
            <a:solidFill>
              <a:srgbClr val="D33941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6118566" y="2870895"/>
            <a:ext cx="1378744" cy="614363"/>
          </a:xfrm>
          <a:prstGeom prst="rect">
            <a:avLst/>
          </a:prstGeom>
          <a:solidFill>
            <a:srgbClr val="FFF1EF"/>
          </a:solidFill>
          <a:ln w="6191">
            <a:solidFill>
              <a:srgbClr val="D33941"/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7552116" y="2870895"/>
            <a:ext cx="1378744" cy="614363"/>
          </a:xfrm>
          <a:prstGeom prst="rect">
            <a:avLst/>
          </a:prstGeom>
          <a:solidFill>
            <a:srgbClr val="FFF1EF"/>
          </a:solidFill>
          <a:ln w="6191">
            <a:solidFill>
              <a:srgbClr val="D33941"/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4686300" y="3484978"/>
            <a:ext cx="4243388" cy="1085850"/>
          </a:xfrm>
          <a:prstGeom prst="rect">
            <a:avLst/>
          </a:prstGeom>
          <a:solidFill>
            <a:srgbClr val="F5F5F5"/>
          </a:solidFill>
          <a:ln w="6191">
            <a:solidFill>
              <a:srgbClr val="DDDDDD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214313" y="329505"/>
            <a:ext cx="8715375" cy="328613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2000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运用MECE风险矩阵，全面穷尽识别并有效应对潜在风险</a:t>
            </a:r>
            <a:endParaRPr lang="en-US" sz="2000" dirty="0"/>
          </a:p>
        </p:txBody>
      </p:sp>
      <p:sp>
        <p:nvSpPr>
          <p:cNvPr id="68" name="Text 66"/>
          <p:cNvSpPr/>
          <p:nvPr/>
        </p:nvSpPr>
        <p:spPr>
          <a:xfrm>
            <a:off x="214313" y="771525"/>
            <a:ext cx="4243388" cy="22860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风险概率-影响程度矩阵</a:t>
            </a:r>
            <a:endParaRPr lang="en-US" sz="1100" dirty="0"/>
          </a:p>
        </p:txBody>
      </p:sp>
      <p:sp>
        <p:nvSpPr>
          <p:cNvPr id="69" name="Text 67"/>
          <p:cNvSpPr/>
          <p:nvPr/>
        </p:nvSpPr>
        <p:spPr>
          <a:xfrm>
            <a:off x="1280517" y="1055712"/>
            <a:ext cx="1042988" cy="671513"/>
          </a:xfrm>
          <a:prstGeom prst="rect">
            <a:avLst/>
          </a:prstGeom>
          <a:ln/>
        </p:spPr>
        <p:txBody>
          <a:bodyPr wrap="none" lIns="0" tIns="0" rIns="0" bIns="24289" rtlCol="0" anchor="b">
            <a:no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高影响</a:t>
            </a:r>
            <a:endParaRPr lang="en-US" sz="700" dirty="0"/>
          </a:p>
        </p:txBody>
      </p:sp>
      <p:sp>
        <p:nvSpPr>
          <p:cNvPr id="70" name="Text 68"/>
          <p:cNvSpPr/>
          <p:nvPr/>
        </p:nvSpPr>
        <p:spPr>
          <a:xfrm>
            <a:off x="2348508" y="1055712"/>
            <a:ext cx="1042988" cy="671513"/>
          </a:xfrm>
          <a:prstGeom prst="rect">
            <a:avLst/>
          </a:prstGeom>
          <a:ln/>
        </p:spPr>
        <p:txBody>
          <a:bodyPr wrap="none" lIns="0" tIns="0" rIns="0" bIns="24289" rtlCol="0" anchor="b">
            <a:no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中影响</a:t>
            </a:r>
            <a:endParaRPr lang="en-US" sz="700" dirty="0"/>
          </a:p>
        </p:txBody>
      </p:sp>
      <p:sp>
        <p:nvSpPr>
          <p:cNvPr id="71" name="Text 69"/>
          <p:cNvSpPr/>
          <p:nvPr/>
        </p:nvSpPr>
        <p:spPr>
          <a:xfrm>
            <a:off x="3416498" y="1055712"/>
            <a:ext cx="1042988" cy="671513"/>
          </a:xfrm>
          <a:prstGeom prst="rect">
            <a:avLst/>
          </a:prstGeom>
          <a:ln/>
        </p:spPr>
        <p:txBody>
          <a:bodyPr wrap="none" lIns="0" tIns="0" rIns="0" bIns="24289" rtlCol="0" anchor="b">
            <a:no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低影响</a:t>
            </a:r>
            <a:endParaRPr lang="en-US" sz="700" dirty="0"/>
          </a:p>
        </p:txBody>
      </p:sp>
      <p:sp>
        <p:nvSpPr>
          <p:cNvPr id="72" name="Text 70"/>
          <p:cNvSpPr/>
          <p:nvPr/>
        </p:nvSpPr>
        <p:spPr>
          <a:xfrm>
            <a:off x="212527" y="1756246"/>
            <a:ext cx="1042988" cy="671513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高概率</a:t>
            </a:r>
            <a:endParaRPr lang="en-US" sz="700" dirty="0"/>
          </a:p>
        </p:txBody>
      </p:sp>
      <p:sp>
        <p:nvSpPr>
          <p:cNvPr id="73" name="Text 71"/>
          <p:cNvSpPr/>
          <p:nvPr/>
        </p:nvSpPr>
        <p:spPr>
          <a:xfrm>
            <a:off x="1723374" y="1963415"/>
            <a:ext cx="157163" cy="150019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5项</a:t>
            </a:r>
            <a:endParaRPr lang="en-US" sz="700" dirty="0"/>
          </a:p>
        </p:txBody>
      </p:sp>
      <p:sp>
        <p:nvSpPr>
          <p:cNvPr id="74" name="Text 72"/>
          <p:cNvSpPr/>
          <p:nvPr/>
        </p:nvSpPr>
        <p:spPr>
          <a:xfrm>
            <a:off x="1694855" y="2113434"/>
            <a:ext cx="214313" cy="107156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ctr" indent="0" marL="0">
              <a:buNone/>
            </a:pPr>
            <a:r>
              <a:rPr lang="en-US" sz="700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供应链</a:t>
            </a:r>
            <a:endParaRPr lang="en-US" sz="700" dirty="0"/>
          </a:p>
        </p:txBody>
      </p:sp>
      <p:sp>
        <p:nvSpPr>
          <p:cNvPr id="75" name="Text 73"/>
          <p:cNvSpPr/>
          <p:nvPr/>
        </p:nvSpPr>
        <p:spPr>
          <a:xfrm>
            <a:off x="2787793" y="1963415"/>
            <a:ext cx="164306" cy="150019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ED6D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4项</a:t>
            </a:r>
            <a:endParaRPr lang="en-US" sz="700" dirty="0"/>
          </a:p>
        </p:txBody>
      </p:sp>
      <p:sp>
        <p:nvSpPr>
          <p:cNvPr id="76" name="Text 74"/>
          <p:cNvSpPr/>
          <p:nvPr/>
        </p:nvSpPr>
        <p:spPr>
          <a:xfrm>
            <a:off x="2727127" y="2113434"/>
            <a:ext cx="285750" cy="107156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ctr" indent="0" marL="0">
              <a:buNone/>
            </a:pPr>
            <a:r>
              <a:rPr lang="en-US" sz="700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人员流失</a:t>
            </a:r>
            <a:endParaRPr lang="en-US" sz="700" dirty="0"/>
          </a:p>
        </p:txBody>
      </p:sp>
      <p:sp>
        <p:nvSpPr>
          <p:cNvPr id="77" name="Text 75"/>
          <p:cNvSpPr/>
          <p:nvPr/>
        </p:nvSpPr>
        <p:spPr>
          <a:xfrm>
            <a:off x="3859355" y="1963415"/>
            <a:ext cx="157163" cy="150019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DD35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3项</a:t>
            </a:r>
            <a:endParaRPr lang="en-US" sz="700" dirty="0"/>
          </a:p>
        </p:txBody>
      </p:sp>
      <p:sp>
        <p:nvSpPr>
          <p:cNvPr id="78" name="Text 76"/>
          <p:cNvSpPr/>
          <p:nvPr/>
        </p:nvSpPr>
        <p:spPr>
          <a:xfrm>
            <a:off x="3795117" y="2113434"/>
            <a:ext cx="285750" cy="107156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ctr" indent="0" marL="0">
              <a:buNone/>
            </a:pPr>
            <a:r>
              <a:rPr lang="en-US" sz="700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需求变更</a:t>
            </a:r>
            <a:endParaRPr lang="en-US" sz="700" dirty="0"/>
          </a:p>
        </p:txBody>
      </p:sp>
      <p:sp>
        <p:nvSpPr>
          <p:cNvPr id="79" name="Text 77"/>
          <p:cNvSpPr/>
          <p:nvPr/>
        </p:nvSpPr>
        <p:spPr>
          <a:xfrm>
            <a:off x="212527" y="2456780"/>
            <a:ext cx="1042988" cy="671513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中概率</a:t>
            </a:r>
            <a:endParaRPr lang="en-US" sz="700" dirty="0"/>
          </a:p>
        </p:txBody>
      </p:sp>
      <p:sp>
        <p:nvSpPr>
          <p:cNvPr id="80" name="Text 78"/>
          <p:cNvSpPr/>
          <p:nvPr/>
        </p:nvSpPr>
        <p:spPr>
          <a:xfrm>
            <a:off x="1719802" y="2663949"/>
            <a:ext cx="164306" cy="150019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ED6D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4项</a:t>
            </a:r>
            <a:endParaRPr lang="en-US" sz="700" dirty="0"/>
          </a:p>
        </p:txBody>
      </p:sp>
      <p:sp>
        <p:nvSpPr>
          <p:cNvPr id="81" name="Text 79"/>
          <p:cNvSpPr/>
          <p:nvPr/>
        </p:nvSpPr>
        <p:spPr>
          <a:xfrm>
            <a:off x="1659136" y="2813968"/>
            <a:ext cx="285750" cy="107156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ctr" indent="0" marL="0">
              <a:buNone/>
            </a:pPr>
            <a:r>
              <a:rPr lang="en-US" sz="700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技术选型</a:t>
            </a:r>
            <a:endParaRPr lang="en-US" sz="700" dirty="0"/>
          </a:p>
        </p:txBody>
      </p:sp>
      <p:sp>
        <p:nvSpPr>
          <p:cNvPr id="82" name="Text 80"/>
          <p:cNvSpPr/>
          <p:nvPr/>
        </p:nvSpPr>
        <p:spPr>
          <a:xfrm>
            <a:off x="2766417" y="2663949"/>
            <a:ext cx="207169" cy="150019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DD35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10项</a:t>
            </a:r>
            <a:endParaRPr lang="en-US" sz="700" dirty="0"/>
          </a:p>
        </p:txBody>
      </p:sp>
      <p:sp>
        <p:nvSpPr>
          <p:cNvPr id="83" name="Text 81"/>
          <p:cNvSpPr/>
          <p:nvPr/>
        </p:nvSpPr>
        <p:spPr>
          <a:xfrm>
            <a:off x="2727127" y="2813968"/>
            <a:ext cx="285750" cy="107156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ctr" indent="0" marL="0">
              <a:buNone/>
            </a:pPr>
            <a:r>
              <a:rPr lang="en-US" sz="700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进度延期</a:t>
            </a:r>
            <a:endParaRPr lang="en-US" sz="700" dirty="0"/>
          </a:p>
        </p:txBody>
      </p:sp>
      <p:sp>
        <p:nvSpPr>
          <p:cNvPr id="84" name="Text 82"/>
          <p:cNvSpPr/>
          <p:nvPr/>
        </p:nvSpPr>
        <p:spPr>
          <a:xfrm>
            <a:off x="3834408" y="2717527"/>
            <a:ext cx="207169" cy="150019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14项</a:t>
            </a:r>
            <a:endParaRPr lang="en-US" sz="700" dirty="0"/>
          </a:p>
        </p:txBody>
      </p:sp>
      <p:sp>
        <p:nvSpPr>
          <p:cNvPr id="85" name="Text 83"/>
          <p:cNvSpPr/>
          <p:nvPr/>
        </p:nvSpPr>
        <p:spPr>
          <a:xfrm>
            <a:off x="212527" y="3157314"/>
            <a:ext cx="1042988" cy="671513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低概率</a:t>
            </a:r>
            <a:endParaRPr lang="en-US" sz="700" dirty="0"/>
          </a:p>
        </p:txBody>
      </p:sp>
      <p:sp>
        <p:nvSpPr>
          <p:cNvPr id="86" name="Text 84"/>
          <p:cNvSpPr/>
          <p:nvPr/>
        </p:nvSpPr>
        <p:spPr>
          <a:xfrm>
            <a:off x="1723374" y="3418061"/>
            <a:ext cx="157163" cy="150019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DD35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3项</a:t>
            </a:r>
            <a:endParaRPr lang="en-US" sz="700" dirty="0"/>
          </a:p>
        </p:txBody>
      </p:sp>
      <p:sp>
        <p:nvSpPr>
          <p:cNvPr id="87" name="Text 85"/>
          <p:cNvSpPr/>
          <p:nvPr/>
        </p:nvSpPr>
        <p:spPr>
          <a:xfrm>
            <a:off x="2766361" y="3418061"/>
            <a:ext cx="207169" cy="150019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15项</a:t>
            </a:r>
            <a:endParaRPr lang="en-US" sz="700" dirty="0"/>
          </a:p>
        </p:txBody>
      </p:sp>
      <p:sp>
        <p:nvSpPr>
          <p:cNvPr id="88" name="Text 86"/>
          <p:cNvSpPr/>
          <p:nvPr/>
        </p:nvSpPr>
        <p:spPr>
          <a:xfrm>
            <a:off x="3830836" y="3418061"/>
            <a:ext cx="214313" cy="150019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27项</a:t>
            </a:r>
            <a:endParaRPr lang="en-US" sz="700" dirty="0"/>
          </a:p>
        </p:txBody>
      </p:sp>
      <p:sp>
        <p:nvSpPr>
          <p:cNvPr id="89" name="Text 87"/>
          <p:cNvSpPr/>
          <p:nvPr/>
        </p:nvSpPr>
        <p:spPr>
          <a:xfrm>
            <a:off x="626194" y="4007644"/>
            <a:ext cx="514350" cy="128588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ctr" indent="0" marL="0">
              <a:buNone/>
            </a:pPr>
            <a:r>
              <a:rPr lang="en-US" sz="7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核心风险敞口</a:t>
            </a:r>
            <a:endParaRPr lang="en-US" sz="700" dirty="0"/>
          </a:p>
        </p:txBody>
      </p:sp>
      <p:sp>
        <p:nvSpPr>
          <p:cNvPr id="90" name="Text 88"/>
          <p:cNvSpPr/>
          <p:nvPr/>
        </p:nvSpPr>
        <p:spPr>
          <a:xfrm>
            <a:off x="447601" y="4164806"/>
            <a:ext cx="923830" cy="34290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480</a:t>
            </a:r>
            <a:pPr algn="ctr" indent="0" marL="0">
              <a:buNone/>
            </a:pPr>
            <a:r>
              <a:rPr lang="en-US" sz="900" b="1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万元</a:t>
            </a:r>
            <a:endParaRPr lang="en-US" sz="2700" dirty="0"/>
          </a:p>
        </p:txBody>
      </p:sp>
      <p:sp>
        <p:nvSpPr>
          <p:cNvPr id="91" name="Text 89"/>
          <p:cNvSpPr/>
          <p:nvPr/>
        </p:nvSpPr>
        <p:spPr>
          <a:xfrm>
            <a:off x="2121582" y="4007644"/>
            <a:ext cx="428625" cy="128588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ctr" indent="0" marL="0">
              <a:buNone/>
            </a:pPr>
            <a:r>
              <a:rPr lang="en-US" sz="7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预案覆盖率</a:t>
            </a:r>
            <a:endParaRPr lang="en-US" sz="700" dirty="0"/>
          </a:p>
        </p:txBody>
      </p:sp>
      <p:sp>
        <p:nvSpPr>
          <p:cNvPr id="92" name="Text 90"/>
          <p:cNvSpPr/>
          <p:nvPr/>
        </p:nvSpPr>
        <p:spPr>
          <a:xfrm>
            <a:off x="1910842" y="4164806"/>
            <a:ext cx="901113" cy="34290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96.5</a:t>
            </a:r>
            <a:pPr algn="ctr" indent="0" marL="0">
              <a:buNone/>
            </a:pPr>
            <a:r>
              <a:rPr lang="en-US" sz="900" b="1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%</a:t>
            </a:r>
            <a:endParaRPr lang="en-US" sz="2700" dirty="0"/>
          </a:p>
        </p:txBody>
      </p:sp>
      <p:sp>
        <p:nvSpPr>
          <p:cNvPr id="93" name="Text 91"/>
          <p:cNvSpPr/>
          <p:nvPr/>
        </p:nvSpPr>
        <p:spPr>
          <a:xfrm>
            <a:off x="3616970" y="4007644"/>
            <a:ext cx="342900" cy="128588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ctr" indent="0" marL="0">
              <a:buNone/>
            </a:pPr>
            <a:r>
              <a:rPr lang="en-US" sz="7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高风险项</a:t>
            </a:r>
            <a:endParaRPr lang="en-US" sz="700" dirty="0"/>
          </a:p>
        </p:txBody>
      </p:sp>
      <p:sp>
        <p:nvSpPr>
          <p:cNvPr id="94" name="Text 92"/>
          <p:cNvSpPr/>
          <p:nvPr/>
        </p:nvSpPr>
        <p:spPr>
          <a:xfrm>
            <a:off x="3552732" y="4164806"/>
            <a:ext cx="499777" cy="34290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12</a:t>
            </a:r>
            <a:pPr algn="ctr" indent="0" marL="0">
              <a:buNone/>
            </a:pPr>
            <a:r>
              <a:rPr lang="en-US" sz="900" b="1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项</a:t>
            </a:r>
            <a:endParaRPr lang="en-US" sz="2700" dirty="0"/>
          </a:p>
        </p:txBody>
      </p:sp>
      <p:sp>
        <p:nvSpPr>
          <p:cNvPr id="95" name="Text 93"/>
          <p:cNvSpPr/>
          <p:nvPr/>
        </p:nvSpPr>
        <p:spPr>
          <a:xfrm>
            <a:off x="4779169" y="866180"/>
            <a:ext cx="4057650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风险收敛趋势 (Q1-Q3)</a:t>
            </a:r>
            <a:endParaRPr lang="en-US" sz="900" dirty="0"/>
          </a:p>
        </p:txBody>
      </p:sp>
      <p:sp>
        <p:nvSpPr>
          <p:cNvPr id="96" name="Text 94"/>
          <p:cNvSpPr/>
          <p:nvPr/>
        </p:nvSpPr>
        <p:spPr>
          <a:xfrm>
            <a:off x="4686300" y="2672655"/>
            <a:ext cx="4243388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MECE矩阵法 vs 传统经验法</a:t>
            </a:r>
            <a:endParaRPr lang="en-US" sz="900" dirty="0"/>
          </a:p>
        </p:txBody>
      </p:sp>
      <p:sp>
        <p:nvSpPr>
          <p:cNvPr id="97" name="Text 95"/>
          <p:cNvSpPr/>
          <p:nvPr/>
        </p:nvSpPr>
        <p:spPr>
          <a:xfrm>
            <a:off x="5245857" y="2936974"/>
            <a:ext cx="257175" cy="128588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ctr" indent="0" marL="0">
              <a:buNone/>
            </a:pPr>
            <a:r>
              <a:rPr lang="en-US" sz="700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漏识率</a:t>
            </a:r>
            <a:endParaRPr lang="en-US" sz="700" dirty="0"/>
          </a:p>
        </p:txBody>
      </p:sp>
      <p:sp>
        <p:nvSpPr>
          <p:cNvPr id="98" name="Text 96"/>
          <p:cNvSpPr/>
          <p:nvPr/>
        </p:nvSpPr>
        <p:spPr>
          <a:xfrm>
            <a:off x="5188707" y="3063776"/>
            <a:ext cx="371475" cy="228600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3.5%</a:t>
            </a:r>
            <a:endParaRPr lang="en-US" sz="1100" dirty="0"/>
          </a:p>
        </p:txBody>
      </p:sp>
      <p:sp>
        <p:nvSpPr>
          <p:cNvPr id="99" name="Text 97"/>
          <p:cNvSpPr/>
          <p:nvPr/>
        </p:nvSpPr>
        <p:spPr>
          <a:xfrm>
            <a:off x="5199366" y="3290590"/>
            <a:ext cx="350044" cy="128588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ctr" indent="0" marL="0">
              <a:buNone/>
            </a:pPr>
            <a:r>
              <a:rPr lang="en-US" sz="7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vs 22.0%</a:t>
            </a:r>
            <a:endParaRPr lang="en-US" sz="700" dirty="0"/>
          </a:p>
        </p:txBody>
      </p:sp>
      <p:sp>
        <p:nvSpPr>
          <p:cNvPr id="100" name="Text 98"/>
          <p:cNvSpPr/>
          <p:nvPr/>
        </p:nvSpPr>
        <p:spPr>
          <a:xfrm>
            <a:off x="6636432" y="2936974"/>
            <a:ext cx="342900" cy="128588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ctr" indent="0" marL="0">
              <a:buNone/>
            </a:pPr>
            <a:r>
              <a:rPr lang="en-US" sz="700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响应时效</a:t>
            </a:r>
            <a:endParaRPr lang="en-US" sz="700" dirty="0"/>
          </a:p>
        </p:txBody>
      </p:sp>
      <p:sp>
        <p:nvSpPr>
          <p:cNvPr id="101" name="Text 99"/>
          <p:cNvSpPr/>
          <p:nvPr/>
        </p:nvSpPr>
        <p:spPr>
          <a:xfrm>
            <a:off x="6611485" y="3063776"/>
            <a:ext cx="392906" cy="228600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4小时</a:t>
            </a:r>
            <a:endParaRPr lang="en-US" sz="1100" dirty="0"/>
          </a:p>
        </p:txBody>
      </p:sp>
      <p:sp>
        <p:nvSpPr>
          <p:cNvPr id="102" name="Text 100"/>
          <p:cNvSpPr/>
          <p:nvPr/>
        </p:nvSpPr>
        <p:spPr>
          <a:xfrm>
            <a:off x="6622200" y="3290590"/>
            <a:ext cx="371475" cy="128588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ctr" indent="0" marL="0">
              <a:buNone/>
            </a:pPr>
            <a:r>
              <a:rPr lang="en-US" sz="7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vs 24小时</a:t>
            </a:r>
            <a:endParaRPr lang="en-US" sz="700" dirty="0"/>
          </a:p>
        </p:txBody>
      </p:sp>
      <p:sp>
        <p:nvSpPr>
          <p:cNvPr id="103" name="Text 101"/>
          <p:cNvSpPr/>
          <p:nvPr/>
        </p:nvSpPr>
        <p:spPr>
          <a:xfrm>
            <a:off x="8027119" y="2936974"/>
            <a:ext cx="428625" cy="128588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ctr" indent="0" marL="0">
              <a:buNone/>
            </a:pPr>
            <a:r>
              <a:rPr lang="en-US" sz="700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预案覆盖率</a:t>
            </a:r>
            <a:endParaRPr lang="en-US" sz="700" dirty="0"/>
          </a:p>
        </p:txBody>
      </p:sp>
      <p:sp>
        <p:nvSpPr>
          <p:cNvPr id="104" name="Text 102"/>
          <p:cNvSpPr/>
          <p:nvPr/>
        </p:nvSpPr>
        <p:spPr>
          <a:xfrm>
            <a:off x="8009316" y="3063776"/>
            <a:ext cx="464344" cy="228600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96.5%</a:t>
            </a:r>
            <a:endParaRPr lang="en-US" sz="1100" dirty="0"/>
          </a:p>
        </p:txBody>
      </p:sp>
      <p:sp>
        <p:nvSpPr>
          <p:cNvPr id="105" name="Text 103"/>
          <p:cNvSpPr/>
          <p:nvPr/>
        </p:nvSpPr>
        <p:spPr>
          <a:xfrm>
            <a:off x="8062838" y="3290590"/>
            <a:ext cx="357187" cy="128588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ctr" indent="0" marL="0">
              <a:buNone/>
            </a:pPr>
            <a:r>
              <a:rPr lang="en-US" sz="7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vs 65.0%</a:t>
            </a:r>
            <a:endParaRPr lang="en-US" sz="700" dirty="0"/>
          </a:p>
        </p:txBody>
      </p:sp>
      <p:sp>
        <p:nvSpPr>
          <p:cNvPr id="106" name="Text 104"/>
          <p:cNvSpPr/>
          <p:nvPr/>
        </p:nvSpPr>
        <p:spPr>
          <a:xfrm>
            <a:off x="4779169" y="3859076"/>
            <a:ext cx="4057650" cy="171450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典型应对策略</a:t>
            </a:r>
            <a:endParaRPr lang="en-US" sz="900" dirty="0"/>
          </a:p>
        </p:txBody>
      </p:sp>
      <p:sp>
        <p:nvSpPr>
          <p:cNvPr id="107" name="Text 105"/>
          <p:cNvSpPr/>
          <p:nvPr/>
        </p:nvSpPr>
        <p:spPr>
          <a:xfrm>
            <a:off x="4779169" y="4059994"/>
            <a:ext cx="4057650" cy="135731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供应链断裂风险：提前锁定3家备选供应商，成功规避约300万元违约损失及15天工期延误。</a:t>
            </a:r>
            <a:endParaRPr lang="en-US" sz="700" dirty="0"/>
          </a:p>
        </p:txBody>
      </p:sp>
      <p:sp>
        <p:nvSpPr>
          <p:cNvPr id="108" name="Text 106"/>
          <p:cNvSpPr/>
          <p:nvPr/>
        </p:nvSpPr>
        <p:spPr>
          <a:xfrm>
            <a:off x="214313" y="4686300"/>
            <a:ext cx="8715375" cy="128588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700" i="1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数据来源：企业风控年报、项目审计报告、德勤风控报告、PMI脉搏报告</a:t>
            </a:r>
            <a:endParaRPr lang="en-US" sz="700" dirty="0"/>
          </a:p>
        </p:txBody>
      </p:sp>
      <p:sp>
        <p:nvSpPr>
          <p:cNvPr id="65535" name="wm:hwcld:2026-08-14T09:41:30:f30de1e4"/>
          <p:cNvSpPr/>
          <p:nvPr/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ln/>
        </p:spPr>
      </p:sp>
      <p:sp>
        <p:nvSpPr>
          <p:cNvPr id="3" name="Shape 1"/>
          <p:cNvSpPr/>
          <p:nvPr/>
        </p:nvSpPr>
        <p:spPr>
          <a:xfrm>
            <a:off x="214313" y="1001018"/>
            <a:ext cx="4243388" cy="3571875"/>
          </a:xfrm>
          <a:prstGeom prst="rect">
            <a:avLst/>
          </a:prstGeom>
          <a:solidFill>
            <a:srgbClr val="FFFFFF"/>
          </a:solidFill>
          <a:ln w="6191">
            <a:solidFill>
              <a:srgbClr val="DDDDDD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41854" y="4227314"/>
            <a:ext cx="3347899" cy="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41854" y="3684389"/>
            <a:ext cx="3347899" cy="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41854" y="3141464"/>
            <a:ext cx="3347899" cy="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41854" y="2605683"/>
            <a:ext cx="3347899" cy="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41854" y="2062758"/>
            <a:ext cx="3347899" cy="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41854" y="1526977"/>
            <a:ext cx="3347899" cy="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00358" y="1313378"/>
            <a:ext cx="1082993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6E707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到位率(%)</a:t>
            </a:r>
            <a:endParaRPr lang="en-US" sz="788" dirty="0"/>
          </a:p>
        </p:txBody>
      </p:sp>
      <p:sp>
        <p:nvSpPr>
          <p:cNvPr id="11" name="Text 9"/>
          <p:cNvSpPr/>
          <p:nvPr/>
        </p:nvSpPr>
        <p:spPr>
          <a:xfrm>
            <a:off x="3548257" y="1313378"/>
            <a:ext cx="1082993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6E707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达成数(个)</a:t>
            </a:r>
            <a:endParaRPr lang="en-US" sz="788" dirty="0"/>
          </a:p>
        </p:txBody>
      </p:sp>
      <p:sp>
        <p:nvSpPr>
          <p:cNvPr id="12" name="Shape 10"/>
          <p:cNvSpPr/>
          <p:nvPr/>
        </p:nvSpPr>
        <p:spPr>
          <a:xfrm>
            <a:off x="741854" y="4227314"/>
            <a:ext cx="3347899" cy="0"/>
          </a:xfrm>
          <a:prstGeom prst="line">
            <a:avLst/>
          </a:prstGeom>
          <a:noFill/>
          <a:ln w="6350">
            <a:solidFill>
              <a:srgbClr val="DDDDD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01787" y="4162163"/>
            <a:ext cx="482917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0%</a:t>
            </a:r>
            <a:endParaRPr lang="en-US" sz="788" dirty="0"/>
          </a:p>
        </p:txBody>
      </p:sp>
      <p:sp>
        <p:nvSpPr>
          <p:cNvPr id="14" name="Text 12"/>
          <p:cNvSpPr/>
          <p:nvPr/>
        </p:nvSpPr>
        <p:spPr>
          <a:xfrm>
            <a:off x="51768" y="3622410"/>
            <a:ext cx="632936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20%</a:t>
            </a:r>
            <a:endParaRPr lang="en-US" sz="788" dirty="0"/>
          </a:p>
        </p:txBody>
      </p:sp>
      <p:sp>
        <p:nvSpPr>
          <p:cNvPr id="15" name="Text 13"/>
          <p:cNvSpPr/>
          <p:nvPr/>
        </p:nvSpPr>
        <p:spPr>
          <a:xfrm>
            <a:off x="51768" y="3082657"/>
            <a:ext cx="632936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40%</a:t>
            </a:r>
            <a:endParaRPr lang="en-US" sz="788" dirty="0"/>
          </a:p>
        </p:txBody>
      </p:sp>
      <p:sp>
        <p:nvSpPr>
          <p:cNvPr id="16" name="Text 14"/>
          <p:cNvSpPr/>
          <p:nvPr/>
        </p:nvSpPr>
        <p:spPr>
          <a:xfrm>
            <a:off x="51768" y="2542904"/>
            <a:ext cx="632936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60%</a:t>
            </a:r>
            <a:endParaRPr lang="en-US" sz="788" dirty="0"/>
          </a:p>
        </p:txBody>
      </p:sp>
      <p:sp>
        <p:nvSpPr>
          <p:cNvPr id="17" name="Text 15"/>
          <p:cNvSpPr/>
          <p:nvPr/>
        </p:nvSpPr>
        <p:spPr>
          <a:xfrm>
            <a:off x="51768" y="2003150"/>
            <a:ext cx="632936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80%</a:t>
            </a:r>
            <a:endParaRPr lang="en-US" sz="788" dirty="0"/>
          </a:p>
        </p:txBody>
      </p:sp>
      <p:sp>
        <p:nvSpPr>
          <p:cNvPr id="18" name="Text 16"/>
          <p:cNvSpPr/>
          <p:nvPr/>
        </p:nvSpPr>
        <p:spPr>
          <a:xfrm>
            <a:off x="-98251" y="1463397"/>
            <a:ext cx="782955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100%</a:t>
            </a:r>
            <a:endParaRPr lang="en-US" sz="788" dirty="0"/>
          </a:p>
        </p:txBody>
      </p:sp>
      <p:sp>
        <p:nvSpPr>
          <p:cNvPr id="19" name="Text 17"/>
          <p:cNvSpPr/>
          <p:nvPr/>
        </p:nvSpPr>
        <p:spPr>
          <a:xfrm>
            <a:off x="4146903" y="4162163"/>
            <a:ext cx="332899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0</a:t>
            </a:r>
            <a:endParaRPr lang="en-US" sz="788" dirty="0"/>
          </a:p>
        </p:txBody>
      </p:sp>
      <p:sp>
        <p:nvSpPr>
          <p:cNvPr id="20" name="Text 18"/>
          <p:cNvSpPr/>
          <p:nvPr/>
        </p:nvSpPr>
        <p:spPr>
          <a:xfrm>
            <a:off x="4146903" y="3712369"/>
            <a:ext cx="332899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1</a:t>
            </a:r>
            <a:endParaRPr lang="en-US" sz="788" dirty="0"/>
          </a:p>
        </p:txBody>
      </p:sp>
      <p:sp>
        <p:nvSpPr>
          <p:cNvPr id="21" name="Text 19"/>
          <p:cNvSpPr/>
          <p:nvPr/>
        </p:nvSpPr>
        <p:spPr>
          <a:xfrm>
            <a:off x="4146903" y="3262574"/>
            <a:ext cx="332899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2</a:t>
            </a:r>
            <a:endParaRPr lang="en-US" sz="788" dirty="0"/>
          </a:p>
        </p:txBody>
      </p:sp>
      <p:sp>
        <p:nvSpPr>
          <p:cNvPr id="22" name="Text 20"/>
          <p:cNvSpPr/>
          <p:nvPr/>
        </p:nvSpPr>
        <p:spPr>
          <a:xfrm>
            <a:off x="4146903" y="2812780"/>
            <a:ext cx="332899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3</a:t>
            </a:r>
            <a:endParaRPr lang="en-US" sz="788" dirty="0"/>
          </a:p>
        </p:txBody>
      </p:sp>
      <p:sp>
        <p:nvSpPr>
          <p:cNvPr id="23" name="Text 21"/>
          <p:cNvSpPr/>
          <p:nvPr/>
        </p:nvSpPr>
        <p:spPr>
          <a:xfrm>
            <a:off x="4146903" y="2362986"/>
            <a:ext cx="332899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4</a:t>
            </a:r>
            <a:endParaRPr lang="en-US" sz="788" dirty="0"/>
          </a:p>
        </p:txBody>
      </p:sp>
      <p:sp>
        <p:nvSpPr>
          <p:cNvPr id="24" name="Text 22"/>
          <p:cNvSpPr/>
          <p:nvPr/>
        </p:nvSpPr>
        <p:spPr>
          <a:xfrm>
            <a:off x="4146903" y="1913191"/>
            <a:ext cx="332899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5</a:t>
            </a:r>
            <a:endParaRPr lang="en-US" sz="788" dirty="0"/>
          </a:p>
        </p:txBody>
      </p:sp>
      <p:sp>
        <p:nvSpPr>
          <p:cNvPr id="25" name="Text 23"/>
          <p:cNvSpPr/>
          <p:nvPr/>
        </p:nvSpPr>
        <p:spPr>
          <a:xfrm>
            <a:off x="4146903" y="1463397"/>
            <a:ext cx="332899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6</a:t>
            </a:r>
            <a:endParaRPr lang="en-US" sz="788" dirty="0"/>
          </a:p>
        </p:txBody>
      </p:sp>
      <p:sp>
        <p:nvSpPr>
          <p:cNvPr id="26" name="Text 24"/>
          <p:cNvSpPr/>
          <p:nvPr/>
        </p:nvSpPr>
        <p:spPr>
          <a:xfrm>
            <a:off x="683332" y="4269319"/>
            <a:ext cx="1233011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2026年Q1</a:t>
            </a:r>
            <a:endParaRPr lang="en-US" sz="788" dirty="0"/>
          </a:p>
        </p:txBody>
      </p:sp>
      <p:sp>
        <p:nvSpPr>
          <p:cNvPr id="27" name="Text 25"/>
          <p:cNvSpPr/>
          <p:nvPr/>
        </p:nvSpPr>
        <p:spPr>
          <a:xfrm>
            <a:off x="1799298" y="4269319"/>
            <a:ext cx="1233011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2026年Q2</a:t>
            </a:r>
            <a:endParaRPr lang="en-US" sz="788" dirty="0"/>
          </a:p>
        </p:txBody>
      </p:sp>
      <p:sp>
        <p:nvSpPr>
          <p:cNvPr id="28" name="Text 26"/>
          <p:cNvSpPr/>
          <p:nvPr/>
        </p:nvSpPr>
        <p:spPr>
          <a:xfrm>
            <a:off x="2915264" y="4269319"/>
            <a:ext cx="1233011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2026年Q3</a:t>
            </a:r>
            <a:endParaRPr lang="en-US" sz="788" dirty="0"/>
          </a:p>
        </p:txBody>
      </p:sp>
      <p:sp>
        <p:nvSpPr>
          <p:cNvPr id="29" name="Shape 27"/>
          <p:cNvSpPr/>
          <p:nvPr/>
        </p:nvSpPr>
        <p:spPr>
          <a:xfrm>
            <a:off x="1299837" y="1793281"/>
            <a:ext cx="2231933" cy="1754198"/>
          </a:xfrm>
          <a:custGeom>
            <a:avLst/>
            <a:gdLst/>
            <a:ahLst/>
            <a:cxnLst/>
            <a:rect l="l" t="t" r="r" b="b"/>
            <a:pathLst>
              <a:path w="2231933" h="1754198">
                <a:moveTo>
                  <a:pt x="0" y="1754198"/>
                </a:moveTo>
                <a:lnTo>
                  <a:pt x="1115967" y="809630"/>
                </a:lnTo>
                <a:lnTo>
                  <a:pt x="2231933" y="0"/>
                </a:lnTo>
              </a:path>
            </a:pathLst>
          </a:custGeom>
          <a:noFill/>
          <a:ln w="19050">
            <a:solidFill>
              <a:srgbClr val="D33941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1299837" y="1973199"/>
            <a:ext cx="2231933" cy="1799178"/>
          </a:xfrm>
          <a:custGeom>
            <a:avLst/>
            <a:gdLst/>
            <a:ahLst/>
            <a:cxnLst/>
            <a:rect l="l" t="t" r="r" b="b"/>
            <a:pathLst>
              <a:path w="2231933" h="1799178">
                <a:moveTo>
                  <a:pt x="0" y="1799178"/>
                </a:moveTo>
                <a:lnTo>
                  <a:pt x="1115967" y="899589"/>
                </a:lnTo>
                <a:lnTo>
                  <a:pt x="2231933" y="0"/>
                </a:lnTo>
              </a:path>
            </a:pathLst>
          </a:custGeom>
          <a:noFill/>
          <a:ln w="19050">
            <a:solidFill>
              <a:srgbClr val="30B5C5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271262" y="3518904"/>
            <a:ext cx="57150" cy="57150"/>
          </a:xfrm>
          <a:prstGeom prst="ellipse">
            <a:avLst/>
          </a:prstGeom>
          <a:solidFill>
            <a:srgbClr val="D33941"/>
          </a:solidFill>
          <a:ln/>
        </p:spPr>
      </p:sp>
      <p:sp>
        <p:nvSpPr>
          <p:cNvPr id="32" name="Shape 30"/>
          <p:cNvSpPr/>
          <p:nvPr/>
        </p:nvSpPr>
        <p:spPr>
          <a:xfrm>
            <a:off x="2387229" y="2574336"/>
            <a:ext cx="57150" cy="57150"/>
          </a:xfrm>
          <a:prstGeom prst="ellipse">
            <a:avLst/>
          </a:prstGeom>
          <a:solidFill>
            <a:srgbClr val="D33941"/>
          </a:solidFill>
          <a:ln/>
        </p:spPr>
      </p:sp>
      <p:sp>
        <p:nvSpPr>
          <p:cNvPr id="33" name="Shape 31"/>
          <p:cNvSpPr/>
          <p:nvPr/>
        </p:nvSpPr>
        <p:spPr>
          <a:xfrm>
            <a:off x="3503195" y="1764706"/>
            <a:ext cx="57150" cy="57150"/>
          </a:xfrm>
          <a:prstGeom prst="ellipse">
            <a:avLst/>
          </a:prstGeom>
          <a:solidFill>
            <a:srgbClr val="D33941"/>
          </a:solidFill>
          <a:ln/>
        </p:spPr>
      </p:sp>
      <p:sp>
        <p:nvSpPr>
          <p:cNvPr id="34" name="Shape 32"/>
          <p:cNvSpPr/>
          <p:nvPr/>
        </p:nvSpPr>
        <p:spPr>
          <a:xfrm>
            <a:off x="1271262" y="3743801"/>
            <a:ext cx="57150" cy="57150"/>
          </a:xfrm>
          <a:prstGeom prst="ellipse">
            <a:avLst/>
          </a:prstGeom>
          <a:solidFill>
            <a:srgbClr val="30B5C5"/>
          </a:solidFill>
          <a:ln/>
        </p:spPr>
      </p:sp>
      <p:sp>
        <p:nvSpPr>
          <p:cNvPr id="35" name="Shape 33"/>
          <p:cNvSpPr/>
          <p:nvPr/>
        </p:nvSpPr>
        <p:spPr>
          <a:xfrm>
            <a:off x="2387229" y="2844213"/>
            <a:ext cx="57150" cy="57150"/>
          </a:xfrm>
          <a:prstGeom prst="ellipse">
            <a:avLst/>
          </a:prstGeom>
          <a:solidFill>
            <a:srgbClr val="30B5C5"/>
          </a:solidFill>
          <a:ln/>
        </p:spPr>
      </p:sp>
      <p:sp>
        <p:nvSpPr>
          <p:cNvPr id="36" name="Shape 34"/>
          <p:cNvSpPr/>
          <p:nvPr/>
        </p:nvSpPr>
        <p:spPr>
          <a:xfrm>
            <a:off x="3503195" y="1944624"/>
            <a:ext cx="57150" cy="57150"/>
          </a:xfrm>
          <a:prstGeom prst="ellipse">
            <a:avLst/>
          </a:prstGeom>
          <a:solidFill>
            <a:srgbClr val="30B5C5"/>
          </a:solidFill>
          <a:ln/>
        </p:spPr>
      </p:sp>
      <p:sp>
        <p:nvSpPr>
          <p:cNvPr id="37" name="Text 35"/>
          <p:cNvSpPr/>
          <p:nvPr/>
        </p:nvSpPr>
        <p:spPr>
          <a:xfrm>
            <a:off x="983369" y="3373172"/>
            <a:ext cx="632936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25%</a:t>
            </a:r>
            <a:endParaRPr lang="en-US" sz="788" dirty="0"/>
          </a:p>
        </p:txBody>
      </p:sp>
      <p:sp>
        <p:nvSpPr>
          <p:cNvPr id="38" name="Text 36"/>
          <p:cNvSpPr/>
          <p:nvPr/>
        </p:nvSpPr>
        <p:spPr>
          <a:xfrm>
            <a:off x="2099336" y="2428604"/>
            <a:ext cx="632936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60%</a:t>
            </a:r>
            <a:endParaRPr lang="en-US" sz="788" dirty="0"/>
          </a:p>
        </p:txBody>
      </p:sp>
      <p:sp>
        <p:nvSpPr>
          <p:cNvPr id="39" name="Text 37"/>
          <p:cNvSpPr/>
          <p:nvPr/>
        </p:nvSpPr>
        <p:spPr>
          <a:xfrm>
            <a:off x="3215302" y="1618974"/>
            <a:ext cx="632936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90%</a:t>
            </a:r>
            <a:endParaRPr lang="en-US" sz="788" dirty="0"/>
          </a:p>
        </p:txBody>
      </p:sp>
      <p:sp>
        <p:nvSpPr>
          <p:cNvPr id="40" name="Text 38"/>
          <p:cNvSpPr/>
          <p:nvPr/>
        </p:nvSpPr>
        <p:spPr>
          <a:xfrm>
            <a:off x="1133388" y="3598069"/>
            <a:ext cx="332899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30B5C5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1</a:t>
            </a:r>
            <a:endParaRPr lang="en-US" sz="788" dirty="0"/>
          </a:p>
        </p:txBody>
      </p:sp>
      <p:sp>
        <p:nvSpPr>
          <p:cNvPr id="41" name="Text 39"/>
          <p:cNvSpPr/>
          <p:nvPr/>
        </p:nvSpPr>
        <p:spPr>
          <a:xfrm>
            <a:off x="2249355" y="2698480"/>
            <a:ext cx="332899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30B5C5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3</a:t>
            </a:r>
            <a:endParaRPr lang="en-US" sz="788" dirty="0"/>
          </a:p>
        </p:txBody>
      </p:sp>
      <p:sp>
        <p:nvSpPr>
          <p:cNvPr id="42" name="Text 40"/>
          <p:cNvSpPr/>
          <p:nvPr/>
        </p:nvSpPr>
        <p:spPr>
          <a:xfrm>
            <a:off x="3365321" y="1798891"/>
            <a:ext cx="332899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88" dirty="0">
                <a:solidFill>
                  <a:srgbClr val="30B5C5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5</a:t>
            </a:r>
            <a:endParaRPr lang="en-US" sz="788" dirty="0"/>
          </a:p>
        </p:txBody>
      </p:sp>
      <p:sp>
        <p:nvSpPr>
          <p:cNvPr id="43" name="Shape 41"/>
          <p:cNvSpPr/>
          <p:nvPr/>
        </p:nvSpPr>
        <p:spPr>
          <a:xfrm>
            <a:off x="1493044" y="1130498"/>
            <a:ext cx="1685925" cy="171450"/>
          </a:xfrm>
          <a:custGeom>
            <a:avLst/>
            <a:gdLst/>
            <a:ahLst/>
            <a:cxnLst/>
            <a:rect l="l" t="t" r="r" b="b"/>
            <a:pathLst>
              <a:path w="1685925" h="171450">
                <a:moveTo>
                  <a:pt x="0" y="0"/>
                </a:moveTo>
                <a:lnTo>
                  <a:pt x="1685925" y="0"/>
                </a:lnTo>
                <a:lnTo>
                  <a:pt x="1685925" y="171450"/>
                </a:lnTo>
                <a:lnTo>
                  <a:pt x="0" y="171450"/>
                </a:lnTo>
                <a:close/>
              </a:path>
            </a:pathLst>
          </a:custGeom>
          <a:noFill/>
          <a:ln/>
        </p:spPr>
      </p:sp>
      <p:sp>
        <p:nvSpPr>
          <p:cNvPr id="44" name="Shape 42"/>
          <p:cNvSpPr/>
          <p:nvPr/>
        </p:nvSpPr>
        <p:spPr>
          <a:xfrm>
            <a:off x="1535906" y="1216223"/>
            <a:ext cx="178594" cy="0"/>
          </a:xfrm>
          <a:prstGeom prst="line">
            <a:avLst/>
          </a:prstGeom>
          <a:noFill/>
          <a:ln w="12700">
            <a:solidFill>
              <a:srgbClr val="D33941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585198" y="1176218"/>
            <a:ext cx="80010" cy="80010"/>
          </a:xfrm>
          <a:prstGeom prst="ellipse">
            <a:avLst/>
          </a:prstGeom>
          <a:solidFill>
            <a:srgbClr val="D33941"/>
          </a:solidFill>
          <a:ln/>
        </p:spPr>
      </p:sp>
      <p:sp>
        <p:nvSpPr>
          <p:cNvPr id="46" name="Text 44"/>
          <p:cNvSpPr/>
          <p:nvPr/>
        </p:nvSpPr>
        <p:spPr>
          <a:xfrm>
            <a:off x="1750219" y="1156216"/>
            <a:ext cx="932974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资源到位率</a:t>
            </a:r>
            <a:endParaRPr lang="en-US" sz="788" dirty="0"/>
          </a:p>
        </p:txBody>
      </p:sp>
      <p:sp>
        <p:nvSpPr>
          <p:cNvPr id="47" name="Shape 45"/>
          <p:cNvSpPr/>
          <p:nvPr/>
        </p:nvSpPr>
        <p:spPr>
          <a:xfrm>
            <a:off x="1528763" y="1166217"/>
            <a:ext cx="721519" cy="100013"/>
          </a:xfrm>
          <a:custGeom>
            <a:avLst/>
            <a:gdLst/>
            <a:ahLst/>
            <a:cxnLst/>
            <a:rect l="l" t="t" r="r" b="b"/>
            <a:pathLst>
              <a:path w="721519" h="100013">
                <a:moveTo>
                  <a:pt x="0" y="0"/>
                </a:moveTo>
                <a:lnTo>
                  <a:pt x="721519" y="0"/>
                </a:lnTo>
                <a:lnTo>
                  <a:pt x="721519" y="100013"/>
                </a:lnTo>
                <a:lnTo>
                  <a:pt x="0" y="100013"/>
                </a:lnTo>
                <a:close/>
              </a:path>
            </a:pathLst>
          </a:custGeom>
          <a:noFill/>
          <a:ln/>
        </p:spPr>
      </p:sp>
      <p:sp>
        <p:nvSpPr>
          <p:cNvPr id="48" name="Shape 46"/>
          <p:cNvSpPr/>
          <p:nvPr/>
        </p:nvSpPr>
        <p:spPr>
          <a:xfrm>
            <a:off x="2328863" y="1216223"/>
            <a:ext cx="178594" cy="0"/>
          </a:xfrm>
          <a:prstGeom prst="line">
            <a:avLst/>
          </a:prstGeom>
          <a:noFill/>
          <a:ln w="12700">
            <a:solidFill>
              <a:srgbClr val="30B5C5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2378154" y="1176218"/>
            <a:ext cx="80010" cy="80010"/>
          </a:xfrm>
          <a:prstGeom prst="ellipse">
            <a:avLst/>
          </a:prstGeom>
          <a:solidFill>
            <a:srgbClr val="30B5C5"/>
          </a:solidFill>
          <a:ln/>
        </p:spPr>
      </p:sp>
      <p:sp>
        <p:nvSpPr>
          <p:cNvPr id="50" name="Text 48"/>
          <p:cNvSpPr/>
          <p:nvPr/>
        </p:nvSpPr>
        <p:spPr>
          <a:xfrm>
            <a:off x="2543175" y="1156216"/>
            <a:ext cx="1082993" cy="1200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88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里程碑达成数</a:t>
            </a:r>
            <a:endParaRPr lang="en-US" sz="788" dirty="0"/>
          </a:p>
        </p:txBody>
      </p:sp>
      <p:sp>
        <p:nvSpPr>
          <p:cNvPr id="51" name="Shape 49"/>
          <p:cNvSpPr/>
          <p:nvPr/>
        </p:nvSpPr>
        <p:spPr>
          <a:xfrm>
            <a:off x="2321719" y="1166217"/>
            <a:ext cx="821531" cy="100013"/>
          </a:xfrm>
          <a:custGeom>
            <a:avLst/>
            <a:gdLst/>
            <a:ahLst/>
            <a:cxnLst/>
            <a:rect l="l" t="t" r="r" b="b"/>
            <a:pathLst>
              <a:path w="821531" h="100013">
                <a:moveTo>
                  <a:pt x="0" y="0"/>
                </a:moveTo>
                <a:lnTo>
                  <a:pt x="821531" y="0"/>
                </a:lnTo>
                <a:lnTo>
                  <a:pt x="821531" y="100013"/>
                </a:lnTo>
                <a:lnTo>
                  <a:pt x="0" y="100013"/>
                </a:lnTo>
                <a:close/>
              </a:path>
            </a:pathLst>
          </a:custGeom>
          <a:noFill/>
          <a:ln/>
        </p:spPr>
      </p:sp>
      <p:sp>
        <p:nvSpPr>
          <p:cNvPr id="52" name="Shape 50"/>
          <p:cNvSpPr/>
          <p:nvPr/>
        </p:nvSpPr>
        <p:spPr>
          <a:xfrm>
            <a:off x="4686300" y="773088"/>
            <a:ext cx="4243388" cy="892969"/>
          </a:xfrm>
          <a:prstGeom prst="rect">
            <a:avLst/>
          </a:prstGeom>
          <a:solidFill>
            <a:srgbClr val="FFFFFF"/>
          </a:solidFill>
          <a:ln w="6191">
            <a:solidFill>
              <a:srgbClr val="DDDDDD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4686300" y="1781584"/>
            <a:ext cx="4243388" cy="1335881"/>
          </a:xfrm>
          <a:prstGeom prst="rect">
            <a:avLst/>
          </a:prstGeom>
          <a:solidFill>
            <a:srgbClr val="FFFFFF"/>
          </a:solidFill>
          <a:ln w="6191">
            <a:solidFill>
              <a:srgbClr val="DDDDDD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4686300" y="3234668"/>
            <a:ext cx="4243388" cy="1335881"/>
          </a:xfrm>
          <a:prstGeom prst="rect">
            <a:avLst/>
          </a:prstGeom>
          <a:solidFill>
            <a:srgbClr val="FFFFFF"/>
          </a:solidFill>
          <a:ln w="6191">
            <a:solidFill>
              <a:srgbClr val="DDDDDD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214313" y="329505"/>
            <a:ext cx="8715375" cy="328613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2000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锚定下阶段航向，明确资源诉求以保障战略落地</a:t>
            </a:r>
            <a:endParaRPr lang="en-US" sz="2000" dirty="0"/>
          </a:p>
        </p:txBody>
      </p:sp>
      <p:sp>
        <p:nvSpPr>
          <p:cNvPr id="56" name="Text 54"/>
          <p:cNvSpPr/>
          <p:nvPr/>
        </p:nvSpPr>
        <p:spPr>
          <a:xfrm>
            <a:off x="214313" y="773311"/>
            <a:ext cx="4243388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下阶段资源到位与里程碑趋势</a:t>
            </a:r>
            <a:endParaRPr lang="en-US" sz="900" dirty="0"/>
          </a:p>
        </p:txBody>
      </p:sp>
      <p:sp>
        <p:nvSpPr>
          <p:cNvPr id="57" name="Text 55"/>
          <p:cNvSpPr/>
          <p:nvPr/>
        </p:nvSpPr>
        <p:spPr>
          <a:xfrm>
            <a:off x="4807744" y="548060"/>
            <a:ext cx="4000500" cy="228600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核心资源诉求</a:t>
            </a:r>
            <a:endParaRPr lang="en-US" sz="1100" dirty="0"/>
          </a:p>
        </p:txBody>
      </p:sp>
      <p:sp>
        <p:nvSpPr>
          <p:cNvPr id="58" name="Text 56"/>
          <p:cNvSpPr/>
          <p:nvPr/>
        </p:nvSpPr>
        <p:spPr>
          <a:xfrm>
            <a:off x="4808748" y="832024"/>
            <a:ext cx="1314450" cy="5143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5,000万</a:t>
            </a:r>
            <a:endParaRPr lang="en-US" sz="2700" dirty="0"/>
          </a:p>
        </p:txBody>
      </p:sp>
      <p:sp>
        <p:nvSpPr>
          <p:cNvPr id="59" name="Text 57"/>
          <p:cNvSpPr/>
          <p:nvPr/>
        </p:nvSpPr>
        <p:spPr>
          <a:xfrm>
            <a:off x="6181353" y="1103486"/>
            <a:ext cx="457200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追加预算</a:t>
            </a:r>
            <a:endParaRPr lang="en-US" sz="900" dirty="0"/>
          </a:p>
        </p:txBody>
      </p:sp>
      <p:sp>
        <p:nvSpPr>
          <p:cNvPr id="60" name="Text 58"/>
          <p:cNvSpPr/>
          <p:nvPr/>
        </p:nvSpPr>
        <p:spPr>
          <a:xfrm>
            <a:off x="4807130" y="1374949"/>
            <a:ext cx="700088" cy="5143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15人</a:t>
            </a:r>
            <a:endParaRPr lang="en-US" sz="2700" dirty="0"/>
          </a:p>
        </p:txBody>
      </p:sp>
      <p:sp>
        <p:nvSpPr>
          <p:cNvPr id="61" name="Text 59"/>
          <p:cNvSpPr/>
          <p:nvPr/>
        </p:nvSpPr>
        <p:spPr>
          <a:xfrm>
            <a:off x="5563865" y="1646411"/>
            <a:ext cx="1150144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专项编制(云架构/数据)</a:t>
            </a:r>
            <a:endParaRPr lang="en-US" sz="900" dirty="0"/>
          </a:p>
        </p:txBody>
      </p:sp>
      <p:sp>
        <p:nvSpPr>
          <p:cNvPr id="62" name="Text 60"/>
          <p:cNvSpPr/>
          <p:nvPr/>
        </p:nvSpPr>
        <p:spPr>
          <a:xfrm>
            <a:off x="4807744" y="2063762"/>
            <a:ext cx="4000500" cy="228600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关键里程碑</a:t>
            </a:r>
            <a:endParaRPr lang="en-US" sz="1100" dirty="0"/>
          </a:p>
        </p:txBody>
      </p:sp>
      <p:sp>
        <p:nvSpPr>
          <p:cNvPr id="63" name="Text 61"/>
          <p:cNvSpPr/>
          <p:nvPr/>
        </p:nvSpPr>
        <p:spPr>
          <a:xfrm>
            <a:off x="4808916" y="2347726"/>
            <a:ext cx="557213" cy="214313"/>
          </a:xfrm>
          <a:prstGeom prst="rect">
            <a:avLst/>
          </a:prstGeom>
          <a:solidFill>
            <a:srgbClr val="FFF1EF"/>
          </a:solidFill>
          <a:ln w="6191">
            <a:solidFill>
              <a:srgbClr val="D33941"/>
            </a:solidFill>
            <a:prstDash val="solid"/>
          </a:ln>
        </p:spPr>
        <p:txBody>
          <a:bodyPr wrap="none" lIns="48578" tIns="12144" rIns="48578" bIns="12144" rtlCol="0" anchor="ctr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2026 Q3</a:t>
            </a:r>
            <a:endParaRPr lang="en-US" sz="900" dirty="0"/>
          </a:p>
        </p:txBody>
      </p:sp>
      <p:sp>
        <p:nvSpPr>
          <p:cNvPr id="64" name="Text 62"/>
          <p:cNvSpPr/>
          <p:nvPr/>
        </p:nvSpPr>
        <p:spPr>
          <a:xfrm>
            <a:off x="5424450" y="2351298"/>
            <a:ext cx="1085850" cy="207169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金融工具申报截止</a:t>
            </a:r>
            <a:endParaRPr lang="en-US" sz="1000" dirty="0"/>
          </a:p>
        </p:txBody>
      </p:sp>
      <p:sp>
        <p:nvSpPr>
          <p:cNvPr id="65" name="Text 63"/>
          <p:cNvSpPr/>
          <p:nvPr/>
        </p:nvSpPr>
        <p:spPr>
          <a:xfrm>
            <a:off x="4806739" y="2619189"/>
            <a:ext cx="564356" cy="214313"/>
          </a:xfrm>
          <a:prstGeom prst="rect">
            <a:avLst/>
          </a:prstGeom>
          <a:solidFill>
            <a:srgbClr val="FFF1EF"/>
          </a:solidFill>
          <a:ln w="6191">
            <a:solidFill>
              <a:srgbClr val="D33941"/>
            </a:solidFill>
            <a:prstDash val="solid"/>
          </a:ln>
        </p:spPr>
        <p:txBody>
          <a:bodyPr wrap="none" lIns="48578" tIns="12144" rIns="48578" bIns="12144" rtlCol="0" anchor="ctr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2026 Q4</a:t>
            </a:r>
            <a:endParaRPr lang="en-US" sz="900" dirty="0"/>
          </a:p>
        </p:txBody>
      </p:sp>
      <p:sp>
        <p:nvSpPr>
          <p:cNvPr id="66" name="Text 64"/>
          <p:cNvSpPr/>
          <p:nvPr/>
        </p:nvSpPr>
        <p:spPr>
          <a:xfrm>
            <a:off x="5427241" y="2622761"/>
            <a:ext cx="1085850" cy="207169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首期工程资金支付</a:t>
            </a:r>
            <a:endParaRPr lang="en-US" sz="1000" dirty="0"/>
          </a:p>
        </p:txBody>
      </p:sp>
      <p:sp>
        <p:nvSpPr>
          <p:cNvPr id="67" name="Text 65"/>
          <p:cNvSpPr/>
          <p:nvPr/>
        </p:nvSpPr>
        <p:spPr>
          <a:xfrm>
            <a:off x="4807744" y="3352540"/>
            <a:ext cx="4000500" cy="228600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资源基线对比</a:t>
            </a:r>
            <a:endParaRPr lang="en-US" sz="1100" dirty="0"/>
          </a:p>
        </p:txBody>
      </p:sp>
      <p:sp>
        <p:nvSpPr>
          <p:cNvPr id="68" name="Text 66"/>
          <p:cNvSpPr/>
          <p:nvPr/>
        </p:nvSpPr>
        <p:spPr>
          <a:xfrm>
            <a:off x="6161429" y="3636504"/>
            <a:ext cx="1293019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现有</a:t>
            </a:r>
            <a:endParaRPr lang="en-US" sz="900" dirty="0"/>
          </a:p>
        </p:txBody>
      </p:sp>
      <p:sp>
        <p:nvSpPr>
          <p:cNvPr id="69" name="Text 67"/>
          <p:cNvSpPr/>
          <p:nvPr/>
        </p:nvSpPr>
        <p:spPr>
          <a:xfrm>
            <a:off x="7513941" y="3636504"/>
            <a:ext cx="1293019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诉求</a:t>
            </a:r>
            <a:endParaRPr lang="en-US" sz="900" dirty="0"/>
          </a:p>
        </p:txBody>
      </p:sp>
      <p:sp>
        <p:nvSpPr>
          <p:cNvPr id="70" name="Text 68"/>
          <p:cNvSpPr/>
          <p:nvPr/>
        </p:nvSpPr>
        <p:spPr>
          <a:xfrm>
            <a:off x="4808916" y="3850816"/>
            <a:ext cx="1293019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预算(万)</a:t>
            </a:r>
            <a:endParaRPr lang="en-US" sz="900" dirty="0"/>
          </a:p>
        </p:txBody>
      </p:sp>
      <p:sp>
        <p:nvSpPr>
          <p:cNvPr id="71" name="Text 69"/>
          <p:cNvSpPr/>
          <p:nvPr/>
        </p:nvSpPr>
        <p:spPr>
          <a:xfrm>
            <a:off x="6161429" y="3850816"/>
            <a:ext cx="1293019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0</a:t>
            </a:r>
            <a:endParaRPr lang="en-US" sz="900" dirty="0"/>
          </a:p>
        </p:txBody>
      </p:sp>
      <p:sp>
        <p:nvSpPr>
          <p:cNvPr id="72" name="Text 70"/>
          <p:cNvSpPr/>
          <p:nvPr/>
        </p:nvSpPr>
        <p:spPr>
          <a:xfrm>
            <a:off x="7513941" y="3850816"/>
            <a:ext cx="1293019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5,000</a:t>
            </a:r>
            <a:endParaRPr lang="en-US" sz="900" dirty="0"/>
          </a:p>
        </p:txBody>
      </p:sp>
      <p:sp>
        <p:nvSpPr>
          <p:cNvPr id="73" name="Text 71"/>
          <p:cNvSpPr/>
          <p:nvPr/>
        </p:nvSpPr>
        <p:spPr>
          <a:xfrm>
            <a:off x="4808916" y="4065129"/>
            <a:ext cx="1293019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编制(人)</a:t>
            </a:r>
            <a:endParaRPr lang="en-US" sz="900" dirty="0"/>
          </a:p>
        </p:txBody>
      </p:sp>
      <p:sp>
        <p:nvSpPr>
          <p:cNvPr id="74" name="Text 72"/>
          <p:cNvSpPr/>
          <p:nvPr/>
        </p:nvSpPr>
        <p:spPr>
          <a:xfrm>
            <a:off x="6161429" y="4065129"/>
            <a:ext cx="1293019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2</a:t>
            </a:r>
            <a:endParaRPr lang="en-US" sz="900" dirty="0"/>
          </a:p>
        </p:txBody>
      </p:sp>
      <p:sp>
        <p:nvSpPr>
          <p:cNvPr id="75" name="Text 73"/>
          <p:cNvSpPr/>
          <p:nvPr/>
        </p:nvSpPr>
        <p:spPr>
          <a:xfrm>
            <a:off x="7513941" y="4065129"/>
            <a:ext cx="1293019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15</a:t>
            </a:r>
            <a:endParaRPr lang="en-US" sz="900" dirty="0"/>
          </a:p>
        </p:txBody>
      </p:sp>
      <p:sp>
        <p:nvSpPr>
          <p:cNvPr id="76" name="Text 74"/>
          <p:cNvSpPr/>
          <p:nvPr/>
        </p:nvSpPr>
        <p:spPr>
          <a:xfrm>
            <a:off x="4808916" y="4279441"/>
            <a:ext cx="1293019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金融工具(个)</a:t>
            </a:r>
            <a:endParaRPr lang="en-US" sz="900" dirty="0"/>
          </a:p>
        </p:txBody>
      </p:sp>
      <p:sp>
        <p:nvSpPr>
          <p:cNvPr id="77" name="Text 75"/>
          <p:cNvSpPr/>
          <p:nvPr/>
        </p:nvSpPr>
        <p:spPr>
          <a:xfrm>
            <a:off x="6161429" y="4279441"/>
            <a:ext cx="1293019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0</a:t>
            </a:r>
            <a:endParaRPr lang="en-US" sz="900" dirty="0"/>
          </a:p>
        </p:txBody>
      </p:sp>
      <p:sp>
        <p:nvSpPr>
          <p:cNvPr id="78" name="Text 76"/>
          <p:cNvSpPr/>
          <p:nvPr/>
        </p:nvSpPr>
        <p:spPr>
          <a:xfrm>
            <a:off x="7513941" y="4279441"/>
            <a:ext cx="1293019" cy="17145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3</a:t>
            </a:r>
            <a:endParaRPr lang="en-US" sz="900" dirty="0"/>
          </a:p>
        </p:txBody>
      </p:sp>
      <p:sp>
        <p:nvSpPr>
          <p:cNvPr id="79" name="Text 77"/>
          <p:cNvSpPr/>
          <p:nvPr/>
        </p:nvSpPr>
        <p:spPr>
          <a:xfrm>
            <a:off x="214313" y="4686300"/>
            <a:ext cx="8715375" cy="128588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700" i="1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数据来源：项目规划草案、福建省水利厅、IBM商业价值研究院 | 统计口径：2026年度下阶段规划预测</a:t>
            </a:r>
            <a:endParaRPr lang="en-US" sz="700" dirty="0"/>
          </a:p>
        </p:txBody>
      </p:sp>
      <p:sp>
        <p:nvSpPr>
          <p:cNvPr id="65535" name="wm:hwcld:2026-08-14T09:41:30:f30de1e4"/>
          <p:cNvSpPr/>
          <p:nvPr/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ln/>
        </p:spPr>
      </p:sp>
      <p:sp>
        <p:nvSpPr>
          <p:cNvPr id="3" name="Shape 1"/>
          <p:cNvSpPr/>
          <p:nvPr/>
        </p:nvSpPr>
        <p:spPr>
          <a:xfrm>
            <a:off x="214313" y="271462"/>
            <a:ext cx="42863" cy="171450"/>
          </a:xfrm>
          <a:prstGeom prst="rect">
            <a:avLst/>
          </a:prstGeom>
          <a:solidFill>
            <a:srgbClr val="D33941"/>
          </a:solidFill>
          <a:ln/>
        </p:spPr>
      </p:sp>
      <p:sp>
        <p:nvSpPr>
          <p:cNvPr id="4" name="Shape 2"/>
          <p:cNvSpPr/>
          <p:nvPr/>
        </p:nvSpPr>
        <p:spPr>
          <a:xfrm>
            <a:off x="214313" y="1160859"/>
            <a:ext cx="71438" cy="628650"/>
          </a:xfrm>
          <a:prstGeom prst="rect">
            <a:avLst/>
          </a:prstGeom>
          <a:solidFill>
            <a:srgbClr val="D33941"/>
          </a:solidFill>
          <a:ln/>
        </p:spPr>
      </p:sp>
      <p:sp>
        <p:nvSpPr>
          <p:cNvPr id="5" name="Shape 3"/>
          <p:cNvSpPr/>
          <p:nvPr/>
        </p:nvSpPr>
        <p:spPr>
          <a:xfrm>
            <a:off x="214312" y="2160984"/>
            <a:ext cx="285750" cy="14288"/>
          </a:xfrm>
          <a:prstGeom prst="rect">
            <a:avLst/>
          </a:prstGeom>
          <a:solidFill>
            <a:srgbClr val="D33941"/>
          </a:solidFill>
          <a:ln/>
        </p:spPr>
      </p:sp>
      <p:sp>
        <p:nvSpPr>
          <p:cNvPr id="6" name="Shape 4"/>
          <p:cNvSpPr/>
          <p:nvPr/>
        </p:nvSpPr>
        <p:spPr>
          <a:xfrm>
            <a:off x="214313" y="3886200"/>
            <a:ext cx="8715375" cy="857250"/>
          </a:xfrm>
          <a:prstGeom prst="rect">
            <a:avLst/>
          </a:prstGeom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14313" y="3886200"/>
            <a:ext cx="8715375" cy="85725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342900" y="253603"/>
            <a:ext cx="542925" cy="207169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项目汇报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7501719" y="282178"/>
            <a:ext cx="885825" cy="150019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BUSINESS INSIGHT</a:t>
            </a:r>
            <a:endParaRPr lang="en-US" sz="700" dirty="0"/>
          </a:p>
        </p:txBody>
      </p:sp>
      <p:sp>
        <p:nvSpPr>
          <p:cNvPr id="10" name="Text 7"/>
          <p:cNvSpPr/>
          <p:nvPr/>
        </p:nvSpPr>
        <p:spPr>
          <a:xfrm>
            <a:off x="8444750" y="282178"/>
            <a:ext cx="28575" cy="150019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B5B5B5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|</a:t>
            </a:r>
            <a:endParaRPr lang="en-US" sz="700" dirty="0"/>
          </a:p>
        </p:txBody>
      </p:sp>
      <p:sp>
        <p:nvSpPr>
          <p:cNvPr id="11" name="Text 8"/>
          <p:cNvSpPr/>
          <p:nvPr/>
        </p:nvSpPr>
        <p:spPr>
          <a:xfrm>
            <a:off x="8529638" y="282178"/>
            <a:ext cx="400050" cy="150019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项目总结</a:t>
            </a:r>
            <a:endParaRPr lang="en-US" sz="700" dirty="0"/>
          </a:p>
        </p:txBody>
      </p:sp>
      <p:sp>
        <p:nvSpPr>
          <p:cNvPr id="12" name="Text 9"/>
          <p:cNvSpPr/>
          <p:nvPr/>
        </p:nvSpPr>
        <p:spPr>
          <a:xfrm>
            <a:off x="457200" y="1132284"/>
            <a:ext cx="2971800" cy="685800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感谢聆听</a:t>
            </a:r>
            <a:endParaRPr lang="en-US" sz="5400" dirty="0"/>
          </a:p>
        </p:txBody>
      </p:sp>
      <p:sp>
        <p:nvSpPr>
          <p:cNvPr id="13" name="Text 10"/>
          <p:cNvSpPr/>
          <p:nvPr/>
        </p:nvSpPr>
        <p:spPr>
          <a:xfrm>
            <a:off x="585788" y="2018109"/>
            <a:ext cx="2786063" cy="300038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项目稳步推进，价值持续释放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214313" y="2603897"/>
            <a:ext cx="2050256" cy="257175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100%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214313" y="2918222"/>
            <a:ext cx="2050256" cy="150019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核心目标达成</a:t>
            </a:r>
            <a:endParaRPr lang="en-US" sz="700" dirty="0"/>
          </a:p>
        </p:txBody>
      </p:sp>
      <p:sp>
        <p:nvSpPr>
          <p:cNvPr id="16" name="Text 13"/>
          <p:cNvSpPr/>
          <p:nvPr/>
        </p:nvSpPr>
        <p:spPr>
          <a:xfrm>
            <a:off x="214313" y="3125391"/>
            <a:ext cx="2050256" cy="128588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战略方向全面锚定</a:t>
            </a:r>
            <a:endParaRPr lang="en-US" sz="700" dirty="0"/>
          </a:p>
        </p:txBody>
      </p:sp>
      <p:sp>
        <p:nvSpPr>
          <p:cNvPr id="17" name="Text 14"/>
          <p:cNvSpPr/>
          <p:nvPr/>
        </p:nvSpPr>
        <p:spPr>
          <a:xfrm>
            <a:off x="2436019" y="2603897"/>
            <a:ext cx="2050256" cy="257175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正向ROI</a:t>
            </a:r>
            <a:endParaRPr lang="en-US" sz="2000" dirty="0"/>
          </a:p>
        </p:txBody>
      </p:sp>
      <p:sp>
        <p:nvSpPr>
          <p:cNvPr id="18" name="Text 15"/>
          <p:cNvSpPr/>
          <p:nvPr/>
        </p:nvSpPr>
        <p:spPr>
          <a:xfrm>
            <a:off x="2436019" y="2918222"/>
            <a:ext cx="2050256" cy="150019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投资回报验证</a:t>
            </a:r>
            <a:endParaRPr lang="en-US" sz="700" dirty="0"/>
          </a:p>
        </p:txBody>
      </p:sp>
      <p:sp>
        <p:nvSpPr>
          <p:cNvPr id="19" name="Text 16"/>
          <p:cNvSpPr/>
          <p:nvPr/>
        </p:nvSpPr>
        <p:spPr>
          <a:xfrm>
            <a:off x="2436019" y="3125391"/>
            <a:ext cx="2050256" cy="128588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财务指标印证长期价值</a:t>
            </a:r>
            <a:endParaRPr lang="en-US" sz="700" dirty="0"/>
          </a:p>
        </p:txBody>
      </p:sp>
      <p:sp>
        <p:nvSpPr>
          <p:cNvPr id="20" name="Text 17"/>
          <p:cNvSpPr/>
          <p:nvPr/>
        </p:nvSpPr>
        <p:spPr>
          <a:xfrm>
            <a:off x="4657725" y="2603897"/>
            <a:ext cx="2050256" cy="257175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MECE全覆盖</a:t>
            </a:r>
            <a:endParaRPr lang="en-US" sz="2000" dirty="0"/>
          </a:p>
        </p:txBody>
      </p:sp>
      <p:sp>
        <p:nvSpPr>
          <p:cNvPr id="21" name="Text 18"/>
          <p:cNvSpPr/>
          <p:nvPr/>
        </p:nvSpPr>
        <p:spPr>
          <a:xfrm>
            <a:off x="4657725" y="2918222"/>
            <a:ext cx="2050256" cy="150019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风险矩阵应对</a:t>
            </a:r>
            <a:endParaRPr lang="en-US" sz="700" dirty="0"/>
          </a:p>
        </p:txBody>
      </p:sp>
      <p:sp>
        <p:nvSpPr>
          <p:cNvPr id="22" name="Text 19"/>
          <p:cNvSpPr/>
          <p:nvPr/>
        </p:nvSpPr>
        <p:spPr>
          <a:xfrm>
            <a:off x="4657725" y="3125391"/>
            <a:ext cx="2050256" cy="128588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穷尽识别有效应对</a:t>
            </a:r>
            <a:endParaRPr lang="en-US" sz="700" dirty="0"/>
          </a:p>
        </p:txBody>
      </p:sp>
      <p:sp>
        <p:nvSpPr>
          <p:cNvPr id="23" name="Text 20"/>
          <p:cNvSpPr/>
          <p:nvPr/>
        </p:nvSpPr>
        <p:spPr>
          <a:xfrm>
            <a:off x="6879431" y="2603897"/>
            <a:ext cx="2050256" cy="257175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D33941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明确诉求</a:t>
            </a:r>
            <a:endParaRPr lang="en-US" sz="2000" dirty="0"/>
          </a:p>
        </p:txBody>
      </p:sp>
      <p:sp>
        <p:nvSpPr>
          <p:cNvPr id="24" name="Text 21"/>
          <p:cNvSpPr/>
          <p:nvPr/>
        </p:nvSpPr>
        <p:spPr>
          <a:xfrm>
            <a:off x="6879431" y="2918222"/>
            <a:ext cx="2050256" cy="150019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下阶段资源规划</a:t>
            </a:r>
            <a:endParaRPr lang="en-US" sz="700" dirty="0"/>
          </a:p>
        </p:txBody>
      </p:sp>
      <p:sp>
        <p:nvSpPr>
          <p:cNvPr id="25" name="Text 22"/>
          <p:cNvSpPr/>
          <p:nvPr/>
        </p:nvSpPr>
        <p:spPr>
          <a:xfrm>
            <a:off x="6879431" y="3125391"/>
            <a:ext cx="2050256" cy="128588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保障战略落地执行</a:t>
            </a:r>
            <a:endParaRPr lang="en-US" sz="700" dirty="0"/>
          </a:p>
        </p:txBody>
      </p:sp>
      <p:sp>
        <p:nvSpPr>
          <p:cNvPr id="26" name="Text 23"/>
          <p:cNvSpPr/>
          <p:nvPr/>
        </p:nvSpPr>
        <p:spPr>
          <a:xfrm>
            <a:off x="215485" y="4036219"/>
            <a:ext cx="2750344" cy="150019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REPORTER</a:t>
            </a:r>
            <a:endParaRPr lang="en-US" sz="700" dirty="0"/>
          </a:p>
        </p:txBody>
      </p:sp>
      <p:sp>
        <p:nvSpPr>
          <p:cNvPr id="27" name="Text 24"/>
          <p:cNvSpPr/>
          <p:nvPr/>
        </p:nvSpPr>
        <p:spPr>
          <a:xfrm>
            <a:off x="215485" y="4243388"/>
            <a:ext cx="2750344" cy="257175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项目负责人</a:t>
            </a:r>
            <a:endParaRPr lang="en-US" sz="1300" dirty="0"/>
          </a:p>
        </p:txBody>
      </p:sp>
      <p:sp>
        <p:nvSpPr>
          <p:cNvPr id="28" name="Text 25"/>
          <p:cNvSpPr/>
          <p:nvPr/>
        </p:nvSpPr>
        <p:spPr>
          <a:xfrm>
            <a:off x="215485" y="4557713"/>
            <a:ext cx="2750344" cy="150019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Project Lead</a:t>
            </a:r>
            <a:endParaRPr lang="en-US" sz="700" dirty="0"/>
          </a:p>
        </p:txBody>
      </p:sp>
      <p:sp>
        <p:nvSpPr>
          <p:cNvPr id="29" name="Text 26"/>
          <p:cNvSpPr/>
          <p:nvPr/>
        </p:nvSpPr>
        <p:spPr>
          <a:xfrm>
            <a:off x="3196772" y="4036219"/>
            <a:ext cx="2750344" cy="150019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DEPARTMENT</a:t>
            </a:r>
            <a:endParaRPr lang="en-US" sz="700" dirty="0"/>
          </a:p>
        </p:txBody>
      </p:sp>
      <p:sp>
        <p:nvSpPr>
          <p:cNvPr id="30" name="Text 27"/>
          <p:cNvSpPr/>
          <p:nvPr/>
        </p:nvSpPr>
        <p:spPr>
          <a:xfrm>
            <a:off x="3196772" y="4243388"/>
            <a:ext cx="2750344" cy="257175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战略业务部</a:t>
            </a:r>
            <a:endParaRPr lang="en-US" sz="1300" dirty="0"/>
          </a:p>
        </p:txBody>
      </p:sp>
      <p:sp>
        <p:nvSpPr>
          <p:cNvPr id="31" name="Text 28"/>
          <p:cNvSpPr/>
          <p:nvPr/>
        </p:nvSpPr>
        <p:spPr>
          <a:xfrm>
            <a:off x="3196772" y="4557713"/>
            <a:ext cx="2750344" cy="150019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Strategic Business Dept</a:t>
            </a:r>
            <a:endParaRPr lang="en-US" sz="700" dirty="0"/>
          </a:p>
        </p:txBody>
      </p:sp>
      <p:sp>
        <p:nvSpPr>
          <p:cNvPr id="32" name="Text 29"/>
          <p:cNvSpPr/>
          <p:nvPr/>
        </p:nvSpPr>
        <p:spPr>
          <a:xfrm>
            <a:off x="6178116" y="4036219"/>
            <a:ext cx="2750344" cy="150019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DATE</a:t>
            </a:r>
            <a:endParaRPr lang="en-US" sz="700" dirty="0"/>
          </a:p>
        </p:txBody>
      </p:sp>
      <p:sp>
        <p:nvSpPr>
          <p:cNvPr id="33" name="Text 30"/>
          <p:cNvSpPr/>
          <p:nvPr/>
        </p:nvSpPr>
        <p:spPr>
          <a:xfrm>
            <a:off x="6178116" y="4243388"/>
            <a:ext cx="2750344" cy="257175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000000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2026年7月</a:t>
            </a:r>
            <a:endParaRPr lang="en-US" sz="1300" dirty="0"/>
          </a:p>
        </p:txBody>
      </p:sp>
      <p:sp>
        <p:nvSpPr>
          <p:cNvPr id="34" name="Text 31"/>
          <p:cNvSpPr/>
          <p:nvPr/>
        </p:nvSpPr>
        <p:spPr>
          <a:xfrm>
            <a:off x="6178116" y="4557713"/>
            <a:ext cx="2750344" cy="150019"/>
          </a:xfrm>
          <a:prstGeom prst="rect">
            <a:avLst/>
          </a:prstGeom>
          <a:ln/>
        </p:spPr>
        <p:txBody>
          <a:bodyPr wrap="none" lIns="0" tIns="0" rIns="0" bIns="0" rtlCol="0" anchor="t">
            <a:no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555757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Q3 Progress Review</a:t>
            </a:r>
            <a:endParaRPr lang="en-US" sz="700" dirty="0"/>
          </a:p>
        </p:txBody>
      </p:sp>
      <p:sp>
        <p:nvSpPr>
          <p:cNvPr id="35" name="Text 32"/>
          <p:cNvSpPr/>
          <p:nvPr/>
        </p:nvSpPr>
        <p:spPr>
          <a:xfrm>
            <a:off x="215596" y="4772025"/>
            <a:ext cx="764381" cy="128588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l" indent="0" marL="0">
              <a:buNone/>
            </a:pPr>
            <a:r>
              <a:rPr lang="en-US" sz="700" i="1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内部资料 · 严禁外传</a:t>
            </a:r>
            <a:endParaRPr lang="en-US" sz="700" dirty="0"/>
          </a:p>
        </p:txBody>
      </p:sp>
      <p:sp>
        <p:nvSpPr>
          <p:cNvPr id="36" name="Text 33"/>
          <p:cNvSpPr/>
          <p:nvPr/>
        </p:nvSpPr>
        <p:spPr>
          <a:xfrm>
            <a:off x="7986713" y="4772025"/>
            <a:ext cx="942975" cy="128588"/>
          </a:xfrm>
          <a:prstGeom prst="rect">
            <a:avLst/>
          </a:prstGeom>
          <a:ln/>
        </p:spPr>
        <p:txBody>
          <a:bodyPr wrap="none" lIns="0" tIns="0" rIns="0" bIns="0" rtlCol="0" anchor="ctr">
            <a:noAutofit/>
          </a:bodyPr>
          <a:lstStyle/>
          <a:p>
            <a:pPr algn="l" indent="0" marL="0">
              <a:buNone/>
            </a:pPr>
            <a:r>
              <a:rPr lang="en-US" sz="700" i="1" dirty="0">
                <a:solidFill>
                  <a:srgbClr val="898989"/>
                </a:solidFill>
                <a:latin typeface="WenYuan Sans SC" pitchFamily="34" charset="0"/>
                <a:ea typeface="WenYuan Sans SC" pitchFamily="34" charset="-122"/>
                <a:cs typeface="WenYuan Sans SC" pitchFamily="34" charset="-120"/>
              </a:rPr>
              <a:t>数据来源：项目管理系统</a:t>
            </a:r>
            <a:endParaRPr lang="en-US" sz="700" dirty="0"/>
          </a:p>
        </p:txBody>
      </p:sp>
      <p:sp>
        <p:nvSpPr>
          <p:cNvPr id="65535" name="wm:hwcld:2026-08-14T09:41:30:f30de1e4"/>
          <p:cNvSpPr/>
          <p:nvPr/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2026-08-14T09:41:54Z</dcterms:created>
  <dcterms:modified xsi:type="dcterms:W3CDTF">2026-08-14T09:41:54Z</dcterms:modified>
  <cp:keywords>AI生成</cp:keywords>
  <dc:description>AI Generated</dc:description>
</cp:coreProperties>
</file>